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6" r:id="rId2"/>
    <p:sldId id="259" r:id="rId3"/>
    <p:sldId id="257" r:id="rId4"/>
    <p:sldId id="258" r:id="rId5"/>
    <p:sldId id="262" r:id="rId6"/>
    <p:sldId id="261" r:id="rId7"/>
    <p:sldId id="260" r:id="rId8"/>
    <p:sldId id="263" r:id="rId9"/>
    <p:sldId id="264" r:id="rId10"/>
    <p:sldId id="265" r:id="rId11"/>
    <p:sldId id="267" r:id="rId12"/>
    <p:sldId id="266"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9DDE73D5-D714-4CE8-8725-60FCD5925928}">
          <p14:sldIdLst>
            <p14:sldId id="256"/>
            <p14:sldId id="259"/>
            <p14:sldId id="257"/>
            <p14:sldId id="258"/>
            <p14:sldId id="262"/>
            <p14:sldId id="261"/>
            <p14:sldId id="260"/>
            <p14:sldId id="263"/>
            <p14:sldId id="264"/>
            <p14:sldId id="265"/>
            <p14:sldId id="267"/>
            <p14:sldId id="266"/>
            <p14:sldId id="268"/>
            <p14:sldId id="269"/>
          </p14:sldIdLst>
        </p14:section>
      </p14:sectionLst>
    </p:ext>
    <p:ext uri="{EFAFB233-063F-42B5-8137-9DF3F51BA10A}">
      <p15:sldGuideLst xmlns:p15="http://schemas.microsoft.com/office/powerpoint/2012/main">
        <p15:guide id="1" orient="horz" pos="7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5411" autoAdjust="0"/>
  </p:normalViewPr>
  <p:slideViewPr>
    <p:cSldViewPr snapToGrid="0">
      <p:cViewPr>
        <p:scale>
          <a:sx n="60" d="100"/>
          <a:sy n="60" d="100"/>
        </p:scale>
        <p:origin x="614" y="557"/>
      </p:cViewPr>
      <p:guideLst>
        <p:guide orient="horz" pos="731"/>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56390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68018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789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7051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15445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1838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88352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573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34730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58957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14795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646107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64333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66817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57867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19625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07920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11/8/2017</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902922104"/>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22300" y="289560"/>
            <a:ext cx="7112463" cy="400110"/>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DEPOSIT</a:t>
            </a:r>
            <a:endParaRPr lang="ru-RU" sz="2000" dirty="0">
              <a:latin typeface="Palatino Linotype" panose="02040502050505030304" pitchFamily="18" charset="0"/>
            </a:endParaRPr>
          </a:p>
        </p:txBody>
      </p:sp>
      <p:sp>
        <p:nvSpPr>
          <p:cNvPr id="7" name="TextBox 6"/>
          <p:cNvSpPr txBox="1"/>
          <p:nvPr/>
        </p:nvSpPr>
        <p:spPr>
          <a:xfrm>
            <a:off x="374650" y="1376363"/>
            <a:ext cx="8394700" cy="4524315"/>
          </a:xfrm>
          <a:prstGeom prst="rect">
            <a:avLst/>
          </a:prstGeom>
          <a:noFill/>
        </p:spPr>
        <p:txBody>
          <a:bodyPr wrap="square" rtlCol="0">
            <a:spAutoFit/>
          </a:bodyPr>
          <a:lstStyle/>
          <a:p>
            <a:pPr indent="355600"/>
            <a:r>
              <a:rPr lang="ru-RU" dirty="0" smtClean="0">
                <a:latin typeface="Arial" panose="020B0604020202020204" pitchFamily="34" charset="0"/>
                <a:cs typeface="Arial" panose="020B0604020202020204" pitchFamily="34" charset="0"/>
              </a:rPr>
              <a:t> </a:t>
            </a:r>
            <a:r>
              <a:rPr lang="en-US" b="1" dirty="0">
                <a:latin typeface="Palatino Linotype" panose="02040502050505030304" pitchFamily="18" charset="0"/>
                <a:cs typeface="Arial" panose="020B0604020202020204" pitchFamily="34" charset="0"/>
              </a:rPr>
              <a:t>Porphyritic fields – are among the main sources of Cu, Mo and also Ag, Au, Sn at the accompanying Re, W, In, Pt, </a:t>
            </a:r>
            <a:r>
              <a:rPr lang="en-US" b="1" dirty="0" err="1">
                <a:latin typeface="Palatino Linotype" panose="02040502050505030304" pitchFamily="18" charset="0"/>
                <a:cs typeface="Arial" panose="020B0604020202020204" pitchFamily="34" charset="0"/>
              </a:rPr>
              <a:t>Pd</a:t>
            </a:r>
            <a:r>
              <a:rPr lang="en-US" b="1" dirty="0">
                <a:latin typeface="Palatino Linotype" panose="02040502050505030304" pitchFamily="18" charset="0"/>
                <a:cs typeface="Arial" panose="020B0604020202020204" pitchFamily="34" charset="0"/>
              </a:rPr>
              <a:t>, and Se. </a:t>
            </a:r>
          </a:p>
          <a:p>
            <a:pPr indent="355600"/>
            <a:endParaRPr lang="en-US" b="1" dirty="0">
              <a:latin typeface="Palatino Linotype" panose="02040502050505030304" pitchFamily="18" charset="0"/>
              <a:cs typeface="Arial" panose="020B0604020202020204" pitchFamily="34" charset="0"/>
            </a:endParaRPr>
          </a:p>
          <a:p>
            <a:pPr indent="355600"/>
            <a:r>
              <a:rPr lang="en-US" b="1" dirty="0">
                <a:latin typeface="Palatino Linotype" panose="02040502050505030304" pitchFamily="18" charset="0"/>
                <a:cs typeface="Arial" panose="020B0604020202020204" pitchFamily="34" charset="0"/>
              </a:rPr>
              <a:t> From 50 to 60% of world production of copper and more than 95% of world production of Mo fall to their share.</a:t>
            </a:r>
          </a:p>
          <a:p>
            <a:pPr indent="355600"/>
            <a:endParaRPr lang="en-US" b="1" dirty="0">
              <a:latin typeface="Palatino Linotype" panose="02040502050505030304" pitchFamily="18" charset="0"/>
              <a:cs typeface="Arial" panose="020B0604020202020204" pitchFamily="34" charset="0"/>
            </a:endParaRPr>
          </a:p>
          <a:p>
            <a:pPr indent="355600"/>
            <a:r>
              <a:rPr lang="en-US" b="1" dirty="0">
                <a:latin typeface="Palatino Linotype" panose="02040502050505030304" pitchFamily="18" charset="0"/>
                <a:cs typeface="Arial" panose="020B0604020202020204" pitchFamily="34" charset="0"/>
              </a:rPr>
              <a:t> Spatially and genetically they are connected with sour or average intrusions of porphyries. </a:t>
            </a:r>
          </a:p>
          <a:p>
            <a:pPr indent="355600"/>
            <a:endParaRPr lang="en-US" b="1" dirty="0">
              <a:latin typeface="Palatino Linotype" panose="02040502050505030304" pitchFamily="18" charset="0"/>
              <a:cs typeface="Arial" panose="020B0604020202020204" pitchFamily="34" charset="0"/>
            </a:endParaRPr>
          </a:p>
          <a:p>
            <a:pPr indent="355600"/>
            <a:r>
              <a:rPr lang="en-US" b="1" dirty="0">
                <a:latin typeface="Palatino Linotype" panose="02040502050505030304" pitchFamily="18" charset="0"/>
                <a:cs typeface="Arial" panose="020B0604020202020204" pitchFamily="34" charset="0"/>
              </a:rPr>
              <a:t> They differ from other fields of a </a:t>
            </a:r>
            <a:r>
              <a:rPr lang="en-US" b="1" dirty="0" err="1">
                <a:latin typeface="Palatino Linotype" panose="02040502050505030304" pitchFamily="18" charset="0"/>
                <a:cs typeface="Arial" panose="020B0604020202020204" pitchFamily="34" charset="0"/>
              </a:rPr>
              <a:t>granitoid</a:t>
            </a:r>
            <a:r>
              <a:rPr lang="en-US" b="1" dirty="0">
                <a:latin typeface="Palatino Linotype" panose="02040502050505030304" pitchFamily="18" charset="0"/>
                <a:cs typeface="Arial" panose="020B0604020202020204" pitchFamily="34" charset="0"/>
              </a:rPr>
              <a:t> row in the sizes and a structural position (a zone of crushing, a </a:t>
            </a:r>
            <a:r>
              <a:rPr lang="en-US" b="1" dirty="0" err="1">
                <a:latin typeface="Palatino Linotype" panose="02040502050505030304" pitchFamily="18" charset="0"/>
                <a:cs typeface="Arial" panose="020B0604020202020204" pitchFamily="34" charset="0"/>
              </a:rPr>
              <a:t>brekchirovaniye</a:t>
            </a:r>
            <a:r>
              <a:rPr lang="en-US" b="1" dirty="0">
                <a:latin typeface="Palatino Linotype" panose="02040502050505030304" pitchFamily="18" charset="0"/>
                <a:cs typeface="Arial" panose="020B0604020202020204" pitchFamily="34" charset="0"/>
              </a:rPr>
              <a:t> and small jointing). </a:t>
            </a:r>
          </a:p>
          <a:p>
            <a:pPr indent="355600"/>
            <a:endParaRPr lang="en-US" b="1" dirty="0">
              <a:latin typeface="Palatino Linotype" panose="02040502050505030304" pitchFamily="18" charset="0"/>
              <a:cs typeface="Arial" panose="020B0604020202020204" pitchFamily="34" charset="0"/>
            </a:endParaRPr>
          </a:p>
          <a:p>
            <a:pPr indent="355600"/>
            <a:r>
              <a:rPr lang="en-US" b="1" dirty="0">
                <a:latin typeface="Palatino Linotype" panose="02040502050505030304" pitchFamily="18" charset="0"/>
                <a:cs typeface="Arial" panose="020B0604020202020204" pitchFamily="34" charset="0"/>
              </a:rPr>
              <a:t> Copper and porphyritic fields are characterized by a </a:t>
            </a:r>
            <a:r>
              <a:rPr lang="en-US" b="1" dirty="0" err="1">
                <a:latin typeface="Palatino Linotype" panose="02040502050505030304" pitchFamily="18" charset="0"/>
                <a:cs typeface="Arial" panose="020B0604020202020204" pitchFamily="34" charset="0"/>
              </a:rPr>
              <a:t>shtokverkovy</a:t>
            </a:r>
            <a:r>
              <a:rPr lang="en-US" b="1" dirty="0">
                <a:latin typeface="Palatino Linotype" panose="02040502050505030304" pitchFamily="18" charset="0"/>
                <a:cs typeface="Arial" panose="020B0604020202020204" pitchFamily="34" charset="0"/>
              </a:rPr>
              <a:t> shape of ore bodies, mainly large sizes, low contents and rather uniform spatial distribution of copper, availability of the extracted valuable passing impurity (molybdenum, rhenium, gold, silver).</a:t>
            </a:r>
            <a:endParaRPr lang="ru-RU" sz="2000" dirty="0">
              <a:latin typeface="Palatino Linotype" panose="02040502050505030304" pitchFamily="18" charset="0"/>
            </a:endParaRPr>
          </a:p>
        </p:txBody>
      </p:sp>
    </p:spTree>
    <p:extLst>
      <p:ext uri="{BB962C8B-B14F-4D97-AF65-F5344CB8AC3E}">
        <p14:creationId xmlns:p14="http://schemas.microsoft.com/office/powerpoint/2010/main" val="1526061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5800" y="588457"/>
            <a:ext cx="7112463" cy="400110"/>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p:txBody>
      </p:sp>
      <p:sp>
        <p:nvSpPr>
          <p:cNvPr id="2" name="Прямоугольник 1"/>
          <p:cNvSpPr/>
          <p:nvPr/>
        </p:nvSpPr>
        <p:spPr>
          <a:xfrm>
            <a:off x="393700" y="1618557"/>
            <a:ext cx="8356600" cy="2862322"/>
          </a:xfrm>
          <a:prstGeom prst="rect">
            <a:avLst/>
          </a:prstGeom>
        </p:spPr>
        <p:txBody>
          <a:bodyPr wrap="square">
            <a:spAutoFit/>
          </a:bodyPr>
          <a:lstStyle/>
          <a:p>
            <a:pPr marR="0" indent="355600" algn="just"/>
            <a:r>
              <a:rPr lang="en-US" b="1" dirty="0">
                <a:latin typeface="Palatino Linotype" panose="02040502050505030304" pitchFamily="18" charset="0"/>
              </a:rPr>
              <a:t>Existence of zones of secondary </a:t>
            </a:r>
            <a:r>
              <a:rPr lang="en-US" b="1" dirty="0" err="1">
                <a:latin typeface="Palatino Linotype" panose="02040502050505030304" pitchFamily="18" charset="0"/>
              </a:rPr>
              <a:t>sulphidic</a:t>
            </a:r>
            <a:r>
              <a:rPr lang="en-US" b="1" dirty="0">
                <a:latin typeface="Palatino Linotype" panose="02040502050505030304" pitchFamily="18" charset="0"/>
              </a:rPr>
              <a:t> enrichment in which the content of copper increases by 1.5–3 times in comparison with primary ores is characteristic of them.</a:t>
            </a:r>
          </a:p>
          <a:p>
            <a:pPr marR="0" indent="355600" algn="just"/>
            <a:endParaRPr lang="en-US" b="1" dirty="0">
              <a:latin typeface="Palatino Linotype" panose="02040502050505030304" pitchFamily="18" charset="0"/>
            </a:endParaRPr>
          </a:p>
          <a:p>
            <a:pPr marR="0" indent="355600" algn="just"/>
            <a:r>
              <a:rPr lang="en-US" b="1" dirty="0">
                <a:latin typeface="Palatino Linotype" panose="02040502050505030304" pitchFamily="18" charset="0"/>
              </a:rPr>
              <a:t>There is a broad variety of copper and porphyritic fields and, thus, each field needs to be considered as a concrete, special case.</a:t>
            </a:r>
          </a:p>
          <a:p>
            <a:pPr marR="0" indent="355600" algn="just"/>
            <a:endParaRPr lang="en-US" b="1" dirty="0">
              <a:latin typeface="Palatino Linotype" panose="02040502050505030304" pitchFamily="18" charset="0"/>
            </a:endParaRPr>
          </a:p>
          <a:p>
            <a:pPr marR="0" indent="355600" algn="just"/>
            <a:r>
              <a:rPr lang="en-US" b="1" dirty="0">
                <a:latin typeface="Palatino Linotype" panose="02040502050505030304" pitchFamily="18" charset="0"/>
              </a:rPr>
              <a:t> At the same time there are many characteristics which are typical for copper and porphyritic systems that has led to a set of generalizations and creation of empirical models.</a:t>
            </a:r>
            <a:endParaRPr lang="ru-RU" b="1" dirty="0">
              <a:latin typeface="Palatino Linotype" panose="02040502050505030304" pitchFamily="18" charset="0"/>
              <a:cs typeface="Arial" panose="020B0604020202020204" pitchFamily="34" charset="0"/>
            </a:endParaRPr>
          </a:p>
        </p:txBody>
      </p:sp>
    </p:spTree>
    <p:extLst>
      <p:ext uri="{BB962C8B-B14F-4D97-AF65-F5344CB8AC3E}">
        <p14:creationId xmlns:p14="http://schemas.microsoft.com/office/powerpoint/2010/main" val="1690137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rotWithShape="1">
          <a:blip r:embed="rId2"/>
          <a:srcRect b="50337"/>
          <a:stretch/>
        </p:blipFill>
        <p:spPr>
          <a:xfrm>
            <a:off x="459224" y="1200149"/>
            <a:ext cx="8225551" cy="5619751"/>
          </a:xfrm>
          <a:prstGeom prst="rect">
            <a:avLst/>
          </a:prstGeom>
        </p:spPr>
      </p:pic>
      <p:sp>
        <p:nvSpPr>
          <p:cNvPr id="4" name="TextBox 3"/>
          <p:cNvSpPr txBox="1"/>
          <p:nvPr/>
        </p:nvSpPr>
        <p:spPr>
          <a:xfrm>
            <a:off x="685800" y="270957"/>
            <a:ext cx="7112463" cy="400110"/>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p:txBody>
      </p:sp>
    </p:spTree>
    <p:extLst>
      <p:ext uri="{BB962C8B-B14F-4D97-AF65-F5344CB8AC3E}">
        <p14:creationId xmlns:p14="http://schemas.microsoft.com/office/powerpoint/2010/main" val="229437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63600" y="441960"/>
            <a:ext cx="7112463" cy="400110"/>
          </a:xfrm>
          <a:prstGeom prst="rect">
            <a:avLst/>
          </a:prstGeom>
          <a:noFill/>
        </p:spPr>
        <p:txBody>
          <a:bodyPr wrap="square" rtlCol="0">
            <a:spAutoFit/>
          </a:bodyPr>
          <a:lstStyle/>
          <a:p>
            <a:r>
              <a:rPr lang="en-US" sz="2000" dirty="0">
                <a:latin typeface="Palatino Linotype" panose="02040502050505030304" pitchFamily="18" charset="0"/>
              </a:rPr>
              <a:t>GOLD-COPPER\MOLYBDENUM PORPHYRY DEPOSIT</a:t>
            </a:r>
            <a:endParaRPr lang="ru-RU" sz="2000" dirty="0">
              <a:latin typeface="Palatino Linotype" panose="02040502050505030304" pitchFamily="18" charset="0"/>
            </a:endParaRPr>
          </a:p>
        </p:txBody>
      </p:sp>
      <p:pic>
        <p:nvPicPr>
          <p:cNvPr id="2" name="Рисунок 1"/>
          <p:cNvPicPr>
            <a:picLocks noChangeAspect="1"/>
          </p:cNvPicPr>
          <p:nvPr/>
        </p:nvPicPr>
        <p:blipFill rotWithShape="1">
          <a:blip r:embed="rId2"/>
          <a:srcRect t="49846"/>
          <a:stretch/>
        </p:blipFill>
        <p:spPr>
          <a:xfrm>
            <a:off x="569358" y="1258463"/>
            <a:ext cx="8005283" cy="5523337"/>
          </a:xfrm>
          <a:prstGeom prst="rect">
            <a:avLst/>
          </a:prstGeom>
        </p:spPr>
      </p:pic>
    </p:spTree>
    <p:extLst>
      <p:ext uri="{BB962C8B-B14F-4D97-AF65-F5344CB8AC3E}">
        <p14:creationId xmlns:p14="http://schemas.microsoft.com/office/powerpoint/2010/main" val="3145426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63600" y="4419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a:latin typeface="Palatino Linotype" panose="02040502050505030304" pitchFamily="18" charset="0"/>
              </a:rPr>
              <a:t>Spatial arrangement and age</a:t>
            </a:r>
            <a:endParaRPr lang="ru-RU" sz="2000" dirty="0">
              <a:latin typeface="Palatino Linotype" panose="02040502050505030304" pitchFamily="18" charset="0"/>
            </a:endParaRPr>
          </a:p>
        </p:txBody>
      </p:sp>
      <p:sp>
        <p:nvSpPr>
          <p:cNvPr id="2" name="Прямоугольник 1"/>
          <p:cNvSpPr/>
          <p:nvPr/>
        </p:nvSpPr>
        <p:spPr>
          <a:xfrm>
            <a:off x="152400" y="1384300"/>
            <a:ext cx="8839200" cy="4524315"/>
          </a:xfrm>
          <a:prstGeom prst="rect">
            <a:avLst/>
          </a:prstGeom>
        </p:spPr>
        <p:txBody>
          <a:bodyPr wrap="square">
            <a:spAutoFit/>
          </a:bodyPr>
          <a:lstStyle/>
          <a:p>
            <a:pPr indent="355600" algn="just"/>
            <a:r>
              <a:rPr lang="en-US" b="1" dirty="0">
                <a:latin typeface="Palatino Linotype" panose="02040502050505030304" pitchFamily="18" charset="0"/>
              </a:rPr>
              <a:t>The analysis of spatial placement copper molybdenum - porphyritic fields of the world unambiguously confirms their </a:t>
            </a:r>
            <a:r>
              <a:rPr lang="en-US" b="1" dirty="0" err="1">
                <a:latin typeface="Palatino Linotype" panose="02040502050505030304" pitchFamily="18" charset="0"/>
              </a:rPr>
              <a:t>confinedness</a:t>
            </a:r>
            <a:r>
              <a:rPr lang="en-US" b="1" dirty="0">
                <a:latin typeface="Palatino Linotype" panose="02040502050505030304" pitchFamily="18" charset="0"/>
              </a:rPr>
              <a:t> to regional belts of a </a:t>
            </a:r>
            <a:r>
              <a:rPr lang="en-US" b="1" dirty="0" err="1">
                <a:latin typeface="Palatino Linotype" panose="02040502050505030304" pitchFamily="18" charset="0"/>
              </a:rPr>
              <a:t>skladchatost</a:t>
            </a:r>
            <a:r>
              <a:rPr lang="en-US" b="1" dirty="0">
                <a:latin typeface="Palatino Linotype" panose="02040502050505030304" pitchFamily="18" charset="0"/>
              </a:rPr>
              <a:t> - to mobile belts: Pacific, Mediterranean, </a:t>
            </a:r>
            <a:r>
              <a:rPr lang="en-US" b="1" dirty="0" err="1">
                <a:latin typeface="Palatino Linotype" panose="02040502050505030304" pitchFamily="18" charset="0"/>
              </a:rPr>
              <a:t>Uralo-Mongolsky</a:t>
            </a:r>
            <a:r>
              <a:rPr lang="en-US" b="1" dirty="0">
                <a:latin typeface="Palatino Linotype" panose="02040502050505030304" pitchFamily="18" charset="0"/>
              </a:rPr>
              <a:t> and to some other</a:t>
            </a:r>
            <a:r>
              <a:rPr lang="en-US" b="1" dirty="0" smtClean="0">
                <a:latin typeface="Palatino Linotype" panose="02040502050505030304" pitchFamily="18" charset="0"/>
              </a:rPr>
              <a:t>.</a:t>
            </a:r>
          </a:p>
          <a:p>
            <a:pPr indent="355600" algn="just"/>
            <a:endParaRPr lang="en-US" b="1" dirty="0">
              <a:latin typeface="Palatino Linotype" panose="02040502050505030304" pitchFamily="18" charset="0"/>
            </a:endParaRPr>
          </a:p>
          <a:p>
            <a:pPr indent="355600" algn="just"/>
            <a:r>
              <a:rPr lang="en-US" b="1" dirty="0">
                <a:latin typeface="Palatino Linotype" panose="02040502050505030304" pitchFamily="18" charset="0"/>
              </a:rPr>
              <a:t> The majority of fields of Cu-porphyritic type is located within three planetary the </a:t>
            </a:r>
            <a:r>
              <a:rPr lang="en-US" b="1" dirty="0" err="1">
                <a:latin typeface="Palatino Linotype" panose="02040502050505030304" pitchFamily="18" charset="0"/>
              </a:rPr>
              <a:t>metallogenicheskikh</a:t>
            </a:r>
            <a:r>
              <a:rPr lang="en-US" b="1" dirty="0">
                <a:latin typeface="Palatino Linotype" panose="02040502050505030304" pitchFamily="18" charset="0"/>
              </a:rPr>
              <a:t> of belts – Pacific, Mediterranean and Asian and Kazakhstan-Mongolian where also copper-ore objects of other industrial genetic types concentrate</a:t>
            </a:r>
            <a:r>
              <a:rPr lang="en-US" b="1" dirty="0" smtClean="0">
                <a:latin typeface="Palatino Linotype" panose="02040502050505030304" pitchFamily="18" charset="0"/>
              </a:rPr>
              <a:t>.</a:t>
            </a:r>
          </a:p>
          <a:p>
            <a:pPr indent="355600" algn="just"/>
            <a:endParaRPr lang="en-US" b="1" dirty="0">
              <a:latin typeface="Palatino Linotype" panose="02040502050505030304" pitchFamily="18" charset="0"/>
            </a:endParaRPr>
          </a:p>
          <a:p>
            <a:pPr indent="355600" algn="just"/>
            <a:r>
              <a:rPr lang="en-US" b="1" dirty="0">
                <a:latin typeface="Palatino Linotype" panose="02040502050505030304" pitchFamily="18" charset="0"/>
              </a:rPr>
              <a:t>Porphyritic fields are formed in the volcanic arches connected with a </a:t>
            </a:r>
            <a:r>
              <a:rPr lang="en-US" b="1" dirty="0" err="1">
                <a:latin typeface="Palatino Linotype" panose="02040502050505030304" pitchFamily="18" charset="0"/>
              </a:rPr>
              <a:t>subduktion</a:t>
            </a:r>
            <a:r>
              <a:rPr lang="en-US" b="1" dirty="0">
                <a:latin typeface="Palatino Linotype" panose="02040502050505030304" pitchFamily="18" charset="0"/>
              </a:rPr>
              <a:t>. Within belts of a </a:t>
            </a:r>
            <a:r>
              <a:rPr lang="en-US" b="1" dirty="0" err="1">
                <a:latin typeface="Palatino Linotype" panose="02040502050505030304" pitchFamily="18" charset="0"/>
              </a:rPr>
              <a:t>skladchatost</a:t>
            </a:r>
            <a:r>
              <a:rPr lang="en-US" b="1" dirty="0">
                <a:latin typeface="Palatino Linotype" panose="02040502050505030304" pitchFamily="18" charset="0"/>
              </a:rPr>
              <a:t> of the field are drawn towards zones of manifestation of magmatism (</a:t>
            </a:r>
            <a:r>
              <a:rPr lang="en-US" b="1" dirty="0" err="1">
                <a:latin typeface="Palatino Linotype" panose="02040502050505030304" pitchFamily="18" charset="0"/>
              </a:rPr>
              <a:t>vulkanoplutonichesky</a:t>
            </a:r>
            <a:r>
              <a:rPr lang="en-US" b="1" dirty="0">
                <a:latin typeface="Palatino Linotype" panose="02040502050505030304" pitchFamily="18" charset="0"/>
              </a:rPr>
              <a:t> belts). </a:t>
            </a:r>
            <a:endParaRPr lang="en-US" b="1" dirty="0" smtClean="0">
              <a:latin typeface="Palatino Linotype" panose="02040502050505030304" pitchFamily="18" charset="0"/>
            </a:endParaRPr>
          </a:p>
          <a:p>
            <a:pPr indent="355600" algn="just"/>
            <a:endParaRPr lang="en-US" b="1" dirty="0">
              <a:latin typeface="Palatino Linotype" panose="02040502050505030304" pitchFamily="18" charset="0"/>
            </a:endParaRPr>
          </a:p>
          <a:p>
            <a:pPr indent="355600" algn="just"/>
            <a:r>
              <a:rPr lang="en-US" b="1" dirty="0">
                <a:latin typeface="Palatino Linotype" panose="02040502050505030304" pitchFamily="18" charset="0"/>
              </a:rPr>
              <a:t>The age of porphyritic fields - from </a:t>
            </a:r>
            <a:r>
              <a:rPr lang="en-US" b="1" dirty="0" err="1">
                <a:latin typeface="Palatino Linotype" panose="02040502050505030304" pitchFamily="18" charset="0"/>
              </a:rPr>
              <a:t>archaean</a:t>
            </a:r>
            <a:r>
              <a:rPr lang="en-US" b="1" dirty="0">
                <a:latin typeface="Palatino Linotype" panose="02040502050505030304" pitchFamily="18" charset="0"/>
              </a:rPr>
              <a:t> to, almost, modern, but the majority of economically attractive objects is younger than </a:t>
            </a:r>
            <a:r>
              <a:rPr lang="en-US" b="1" dirty="0" err="1">
                <a:latin typeface="Palatino Linotype" panose="02040502050505030304" pitchFamily="18" charset="0"/>
              </a:rPr>
              <a:t>Yura</a:t>
            </a:r>
            <a:endParaRPr lang="ru-RU" b="1" dirty="0">
              <a:latin typeface="Palatino Linotype" panose="02040502050505030304" pitchFamily="18" charset="0"/>
            </a:endParaRPr>
          </a:p>
        </p:txBody>
      </p:sp>
    </p:spTree>
    <p:extLst>
      <p:ext uri="{BB962C8B-B14F-4D97-AF65-F5344CB8AC3E}">
        <p14:creationId xmlns:p14="http://schemas.microsoft.com/office/powerpoint/2010/main" val="40105319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63600" y="441960"/>
            <a:ext cx="7112463" cy="400110"/>
          </a:xfrm>
          <a:prstGeom prst="rect">
            <a:avLst/>
          </a:prstGeom>
          <a:noFill/>
        </p:spPr>
        <p:txBody>
          <a:bodyPr wrap="square" rtlCol="0">
            <a:spAutoFit/>
          </a:bodyPr>
          <a:lstStyle/>
          <a:p>
            <a:r>
              <a:rPr lang="en-US" sz="2000" dirty="0">
                <a:latin typeface="Palatino Linotype" panose="02040502050505030304" pitchFamily="18" charset="0"/>
              </a:rPr>
              <a:t>GOLD-COPPER\MOLYBDENUM PORPHYRY DEPOSIT</a:t>
            </a:r>
            <a:endParaRPr lang="ru-RU" sz="2000" dirty="0">
              <a:latin typeface="Palatino Linotype" panose="02040502050505030304" pitchFamily="18" charset="0"/>
            </a:endParaRPr>
          </a:p>
        </p:txBody>
      </p:sp>
      <p:pic>
        <p:nvPicPr>
          <p:cNvPr id="2" name="Рисунок 1"/>
          <p:cNvPicPr>
            <a:picLocks noChangeAspect="1"/>
          </p:cNvPicPr>
          <p:nvPr/>
        </p:nvPicPr>
        <p:blipFill>
          <a:blip r:embed="rId2"/>
          <a:stretch>
            <a:fillRect/>
          </a:stretch>
        </p:blipFill>
        <p:spPr>
          <a:xfrm>
            <a:off x="163422" y="1270000"/>
            <a:ext cx="8863166" cy="3975100"/>
          </a:xfrm>
          <a:prstGeom prst="rect">
            <a:avLst/>
          </a:prstGeom>
        </p:spPr>
      </p:pic>
      <p:sp>
        <p:nvSpPr>
          <p:cNvPr id="3" name="Прямоугольник 2"/>
          <p:cNvSpPr/>
          <p:nvPr/>
        </p:nvSpPr>
        <p:spPr>
          <a:xfrm>
            <a:off x="378605" y="5047496"/>
            <a:ext cx="8432800" cy="1231106"/>
          </a:xfrm>
          <a:prstGeom prst="rect">
            <a:avLst/>
          </a:prstGeom>
        </p:spPr>
        <p:txBody>
          <a:bodyPr wrap="square">
            <a:spAutoFit/>
          </a:bodyPr>
          <a:lstStyle/>
          <a:p>
            <a:pPr algn="just"/>
            <a:endParaRPr lang="ru-RU" sz="2000" dirty="0">
              <a:solidFill>
                <a:srgbClr val="000000"/>
              </a:solidFill>
              <a:latin typeface="Times New Roman" panose="02020603050405020304" pitchFamily="18" charset="0"/>
            </a:endParaRPr>
          </a:p>
          <a:p>
            <a:pPr algn="just"/>
            <a:r>
              <a:rPr lang="en-US" b="1" dirty="0">
                <a:latin typeface="Palatino Linotype" panose="02040502050505030304" pitchFamily="18" charset="0"/>
              </a:rPr>
              <a:t>The global distribution of porphyritic fields showing distribution the </a:t>
            </a:r>
            <a:r>
              <a:rPr lang="en-US" b="1" dirty="0" err="1">
                <a:latin typeface="Palatino Linotype" panose="02040502050505030304" pitchFamily="18" charset="0"/>
              </a:rPr>
              <a:t>fanerozoyskikh</a:t>
            </a:r>
            <a:r>
              <a:rPr lang="en-US" b="1" dirty="0">
                <a:latin typeface="Palatino Linotype" panose="02040502050505030304" pitchFamily="18" charset="0"/>
              </a:rPr>
              <a:t> of magmatic provinces, separate porphyritic knots and porphyritic belts on </a:t>
            </a:r>
            <a:r>
              <a:rPr lang="en-US" b="1" dirty="0" err="1">
                <a:latin typeface="Palatino Linotype" panose="02040502050505030304" pitchFamily="18" charset="0"/>
              </a:rPr>
              <a:t>Seedorff</a:t>
            </a:r>
            <a:endParaRPr lang="ru-RU" b="1" dirty="0">
              <a:latin typeface="Palatino Linotype" panose="02040502050505030304" pitchFamily="18" charset="0"/>
            </a:endParaRPr>
          </a:p>
        </p:txBody>
      </p:sp>
    </p:spTree>
    <p:extLst>
      <p:ext uri="{BB962C8B-B14F-4D97-AF65-F5344CB8AC3E}">
        <p14:creationId xmlns:p14="http://schemas.microsoft.com/office/powerpoint/2010/main" val="2363982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a:latin typeface="Palatino Linotype" panose="02040502050505030304" pitchFamily="18" charset="0"/>
              </a:rPr>
              <a:t>L</a:t>
            </a:r>
            <a:r>
              <a:rPr lang="en-US" sz="2000" dirty="0" smtClean="0">
                <a:latin typeface="Palatino Linotype" panose="02040502050505030304" pitchFamily="18" charset="0"/>
              </a:rPr>
              <a:t>ithology</a:t>
            </a:r>
          </a:p>
        </p:txBody>
      </p:sp>
      <p:sp>
        <p:nvSpPr>
          <p:cNvPr id="2" name="Прямоугольник 1"/>
          <p:cNvSpPr/>
          <p:nvPr/>
        </p:nvSpPr>
        <p:spPr>
          <a:xfrm>
            <a:off x="330200" y="1336181"/>
            <a:ext cx="5054600" cy="5078313"/>
          </a:xfrm>
          <a:prstGeom prst="rect">
            <a:avLst/>
          </a:prstGeom>
        </p:spPr>
        <p:txBody>
          <a:bodyPr wrap="square">
            <a:spAutoFit/>
          </a:bodyPr>
          <a:lstStyle/>
          <a:p>
            <a:pPr indent="355600"/>
            <a:r>
              <a:rPr lang="en-US" b="1" i="1" u="sng" dirty="0">
                <a:latin typeface="Palatino Linotype" panose="02040502050505030304" pitchFamily="18" charset="0"/>
              </a:rPr>
              <a:t>Cu-Mo-Au-porphyritic</a:t>
            </a:r>
            <a:r>
              <a:rPr lang="en-US" b="1" dirty="0">
                <a:latin typeface="Palatino Linotype" panose="02040502050505030304" pitchFamily="18" charset="0"/>
              </a:rPr>
              <a:t> fields are accompanied by porphyritic rods with a diameter from 100 m to several kilometers. In honey-but-porphyritic systems, several phases of introduction of intrusions, the earliest of which, most often, contain the most concentrated ores, are usually observed. In a number of fields the containing breeds also contain ores though intrusions contain on average about 70% of porphyritic ores of the field</a:t>
            </a:r>
            <a:r>
              <a:rPr lang="en-US" b="1" dirty="0" smtClean="0">
                <a:latin typeface="Palatino Linotype" panose="02040502050505030304" pitchFamily="18" charset="0"/>
              </a:rPr>
              <a:t>.</a:t>
            </a:r>
          </a:p>
          <a:p>
            <a:pPr indent="355600"/>
            <a:endParaRPr lang="en-US" b="1" dirty="0">
              <a:latin typeface="Palatino Linotype" panose="02040502050505030304" pitchFamily="18" charset="0"/>
            </a:endParaRPr>
          </a:p>
          <a:p>
            <a:pPr indent="355600"/>
            <a:r>
              <a:rPr lang="en-US" b="1" i="1" u="sng" dirty="0">
                <a:latin typeface="Palatino Linotype" panose="02040502050505030304" pitchFamily="18" charset="0"/>
              </a:rPr>
              <a:t>Cu-Fe-</a:t>
            </a:r>
            <a:r>
              <a:rPr lang="en-US" b="1" i="1" u="sng" dirty="0" err="1">
                <a:latin typeface="Palatino Linotype" panose="02040502050505030304" pitchFamily="18" charset="0"/>
              </a:rPr>
              <a:t>sulphidic</a:t>
            </a:r>
            <a:r>
              <a:rPr lang="en-US" b="1" i="1" u="sng" dirty="0">
                <a:latin typeface="Palatino Linotype" panose="02040502050505030304" pitchFamily="18" charset="0"/>
              </a:rPr>
              <a:t> ore</a:t>
            </a:r>
            <a:r>
              <a:rPr lang="en-US" b="1" dirty="0">
                <a:latin typeface="Palatino Linotype" panose="02040502050505030304" pitchFamily="18" charset="0"/>
              </a:rPr>
              <a:t> minerals settle down in quartz the </a:t>
            </a:r>
            <a:r>
              <a:rPr lang="en-US" b="1" dirty="0" err="1">
                <a:latin typeface="Palatino Linotype" panose="02040502050505030304" pitchFamily="18" charset="0"/>
              </a:rPr>
              <a:t>shtokverkovykh</a:t>
            </a:r>
            <a:r>
              <a:rPr lang="en-US" b="1" dirty="0">
                <a:latin typeface="Palatino Linotype" panose="02040502050505030304" pitchFamily="18" charset="0"/>
              </a:rPr>
              <a:t> veins and in the form of scattered ores (Fig. 3B) which associate with an early stage of the "potassium" secondary changes presented by biotite, magnetite and changeable </a:t>
            </a:r>
            <a:r>
              <a:rPr lang="en-US" b="1" dirty="0" err="1">
                <a:latin typeface="Palatino Linotype" panose="02040502050505030304" pitchFamily="18" charset="0"/>
              </a:rPr>
              <a:t>KPSh</a:t>
            </a:r>
            <a:endParaRPr lang="ru-RU" b="1" dirty="0">
              <a:latin typeface="Palatino Linotype" panose="02040502050505030304" pitchFamily="18" charset="0"/>
            </a:endParaRPr>
          </a:p>
        </p:txBody>
      </p:sp>
      <p:pic>
        <p:nvPicPr>
          <p:cNvPr id="3" name="Рисунок 2"/>
          <p:cNvPicPr>
            <a:picLocks noChangeAspect="1"/>
          </p:cNvPicPr>
          <p:nvPr/>
        </p:nvPicPr>
        <p:blipFill rotWithShape="1">
          <a:blip r:embed="rId2"/>
          <a:srcRect r="56073"/>
          <a:stretch/>
        </p:blipFill>
        <p:spPr>
          <a:xfrm>
            <a:off x="5765799" y="1237008"/>
            <a:ext cx="2781763" cy="5620992"/>
          </a:xfrm>
          <a:prstGeom prst="rect">
            <a:avLst/>
          </a:prstGeom>
        </p:spPr>
      </p:pic>
    </p:spTree>
    <p:extLst>
      <p:ext uri="{BB962C8B-B14F-4D97-AF65-F5344CB8AC3E}">
        <p14:creationId xmlns:p14="http://schemas.microsoft.com/office/powerpoint/2010/main" val="4067068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smtClean="0">
                <a:latin typeface="Palatino Linotype" panose="02040502050505030304" pitchFamily="18" charset="0"/>
              </a:rPr>
              <a:t>Alteration</a:t>
            </a:r>
          </a:p>
        </p:txBody>
      </p:sp>
      <p:sp>
        <p:nvSpPr>
          <p:cNvPr id="2" name="Прямоугольник 1"/>
          <p:cNvSpPr/>
          <p:nvPr/>
        </p:nvSpPr>
        <p:spPr>
          <a:xfrm>
            <a:off x="177800" y="1597026"/>
            <a:ext cx="4851400" cy="3970318"/>
          </a:xfrm>
          <a:prstGeom prst="rect">
            <a:avLst/>
          </a:prstGeom>
        </p:spPr>
        <p:txBody>
          <a:bodyPr wrap="square">
            <a:spAutoFit/>
          </a:bodyPr>
          <a:lstStyle/>
          <a:p>
            <a:pPr indent="355600"/>
            <a:r>
              <a:rPr lang="en-US" b="1" dirty="0">
                <a:latin typeface="Palatino Linotype" panose="02040502050505030304" pitchFamily="18" charset="0"/>
              </a:rPr>
              <a:t>Hydrothermal changes are formed by </a:t>
            </a:r>
            <a:r>
              <a:rPr lang="en-US" b="1" dirty="0" err="1">
                <a:latin typeface="Palatino Linotype" panose="02040502050505030304" pitchFamily="18" charset="0"/>
              </a:rPr>
              <a:t>Argillitovye</a:t>
            </a:r>
            <a:r>
              <a:rPr lang="en-US" b="1" dirty="0">
                <a:latin typeface="Palatino Linotype" panose="02040502050505030304" pitchFamily="18" charset="0"/>
              </a:rPr>
              <a:t> on removal from veins with </a:t>
            </a:r>
            <a:r>
              <a:rPr lang="en-US" b="1" dirty="0" err="1">
                <a:latin typeface="Palatino Linotype" panose="02040502050505030304" pitchFamily="18" charset="0"/>
              </a:rPr>
              <a:t>seritsitovy</a:t>
            </a:r>
            <a:r>
              <a:rPr lang="en-US" b="1" dirty="0">
                <a:latin typeface="Palatino Linotype" panose="02040502050505030304" pitchFamily="18" charset="0"/>
              </a:rPr>
              <a:t> auras; but kaolinite also </a:t>
            </a:r>
            <a:r>
              <a:rPr lang="en-US" b="1" dirty="0" err="1">
                <a:latin typeface="Palatino Linotype" panose="02040502050505030304" pitchFamily="18" charset="0"/>
              </a:rPr>
              <a:t>smektit</a:t>
            </a:r>
            <a:r>
              <a:rPr lang="en-US" b="1" dirty="0">
                <a:latin typeface="Palatino Linotype" panose="02040502050505030304" pitchFamily="18" charset="0"/>
              </a:rPr>
              <a:t> can be followed by sericite and chlorite. Mineral complexes </a:t>
            </a:r>
            <a:r>
              <a:rPr lang="en-US" b="1" dirty="0" err="1">
                <a:latin typeface="Palatino Linotype" panose="02040502050505030304" pitchFamily="18" charset="0"/>
              </a:rPr>
              <a:t>hypogene</a:t>
            </a:r>
            <a:r>
              <a:rPr lang="en-US" b="1" dirty="0">
                <a:latin typeface="Palatino Linotype" panose="02040502050505030304" pitchFamily="18" charset="0"/>
              </a:rPr>
              <a:t> "expanded the </a:t>
            </a:r>
            <a:r>
              <a:rPr lang="en-US" b="1" dirty="0" err="1">
                <a:latin typeface="Palatino Linotype" panose="02040502050505030304" pitchFamily="18" charset="0"/>
              </a:rPr>
              <a:t>argillitovykh</a:t>
            </a:r>
            <a:r>
              <a:rPr lang="en-US" b="1" dirty="0">
                <a:latin typeface="Palatino Linotype" panose="02040502050505030304" pitchFamily="18" charset="0"/>
              </a:rPr>
              <a:t>" changes, are put by quartz, kaolinite, </a:t>
            </a:r>
            <a:r>
              <a:rPr lang="en-US" b="1" dirty="0" err="1">
                <a:latin typeface="Palatino Linotype" panose="02040502050505030304" pitchFamily="18" charset="0"/>
              </a:rPr>
              <a:t>pyrophyllite</a:t>
            </a:r>
            <a:r>
              <a:rPr lang="en-US" b="1" dirty="0">
                <a:latin typeface="Palatino Linotype" panose="02040502050505030304" pitchFamily="18" charset="0"/>
              </a:rPr>
              <a:t>, to diasporas, </a:t>
            </a:r>
            <a:r>
              <a:rPr lang="en-US" b="1" dirty="0" err="1">
                <a:latin typeface="Palatino Linotype" panose="02040502050505030304" pitchFamily="18" charset="0"/>
              </a:rPr>
              <a:t>alumstone</a:t>
            </a:r>
            <a:r>
              <a:rPr lang="en-US" b="1" dirty="0">
                <a:latin typeface="Palatino Linotype" panose="02040502050505030304" pitchFamily="18" charset="0"/>
              </a:rPr>
              <a:t> and sometimes </a:t>
            </a:r>
            <a:r>
              <a:rPr lang="en-US" b="1" dirty="0" err="1">
                <a:latin typeface="Palatino Linotype" panose="02040502050505030304" pitchFamily="18" charset="0"/>
              </a:rPr>
              <a:t>andalusite</a:t>
            </a:r>
            <a:r>
              <a:rPr lang="en-US" b="1" dirty="0">
                <a:latin typeface="Palatino Linotype" panose="02040502050505030304" pitchFamily="18" charset="0"/>
              </a:rPr>
              <a:t>. </a:t>
            </a:r>
          </a:p>
          <a:p>
            <a:pPr indent="355600"/>
            <a:r>
              <a:rPr lang="en-US" b="1" dirty="0">
                <a:latin typeface="Palatino Linotype" panose="02040502050505030304" pitchFamily="18" charset="0"/>
              </a:rPr>
              <a:t>Secondary changes are presented to </a:t>
            </a:r>
            <a:r>
              <a:rPr lang="en-US" b="1" dirty="0" err="1">
                <a:latin typeface="Palatino Linotype" panose="02040502050505030304" pitchFamily="18" charset="0"/>
              </a:rPr>
              <a:t>Propilitovye</a:t>
            </a:r>
            <a:r>
              <a:rPr lang="en-US" b="1" dirty="0">
                <a:latin typeface="Palatino Linotype" panose="02040502050505030304" pitchFamily="18" charset="0"/>
              </a:rPr>
              <a:t> </a:t>
            </a:r>
            <a:r>
              <a:rPr lang="en-US" b="1" dirty="0" err="1">
                <a:latin typeface="Palatino Linotype" panose="02040502050505030304" pitchFamily="18" charset="0"/>
              </a:rPr>
              <a:t>epidoty</a:t>
            </a:r>
            <a:r>
              <a:rPr lang="en-US" b="1" dirty="0">
                <a:latin typeface="Palatino Linotype" panose="02040502050505030304" pitchFamily="18" charset="0"/>
              </a:rPr>
              <a:t>, chlorite and calcite, are formed in the form of a wide aura, radius in several kilometers. They gradually in process of removal pass in invariable or regionally the changed containing breeds</a:t>
            </a:r>
            <a:endParaRPr lang="ru-RU" b="1" dirty="0">
              <a:latin typeface="Palatino Linotype" panose="02040502050505030304" pitchFamily="18" charset="0"/>
            </a:endParaRPr>
          </a:p>
        </p:txBody>
      </p:sp>
      <p:pic>
        <p:nvPicPr>
          <p:cNvPr id="3" name="Рисунок 2"/>
          <p:cNvPicPr>
            <a:picLocks noChangeAspect="1"/>
          </p:cNvPicPr>
          <p:nvPr/>
        </p:nvPicPr>
        <p:blipFill rotWithShape="1">
          <a:blip r:embed="rId2"/>
          <a:srcRect l="42515" t="1582" r="-673" b="-1582"/>
          <a:stretch/>
        </p:blipFill>
        <p:spPr>
          <a:xfrm>
            <a:off x="5359399" y="1237008"/>
            <a:ext cx="3683001" cy="5620992"/>
          </a:xfrm>
          <a:prstGeom prst="rect">
            <a:avLst/>
          </a:prstGeom>
        </p:spPr>
      </p:pic>
    </p:spTree>
    <p:extLst>
      <p:ext uri="{BB962C8B-B14F-4D97-AF65-F5344CB8AC3E}">
        <p14:creationId xmlns:p14="http://schemas.microsoft.com/office/powerpoint/2010/main" val="2944685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err="1">
                <a:latin typeface="Palatino Linotype" panose="02040502050505030304" pitchFamily="18" charset="0"/>
              </a:rPr>
              <a:t>Metallogenic</a:t>
            </a:r>
            <a:r>
              <a:rPr lang="en-US" sz="2000" dirty="0">
                <a:latin typeface="Palatino Linotype" panose="02040502050505030304" pitchFamily="18" charset="0"/>
              </a:rPr>
              <a:t> zoning</a:t>
            </a:r>
            <a:endParaRPr lang="en-US" sz="2000" dirty="0" smtClean="0">
              <a:latin typeface="Palatino Linotype" panose="02040502050505030304" pitchFamily="18" charset="0"/>
            </a:endParaRPr>
          </a:p>
        </p:txBody>
      </p:sp>
      <p:sp>
        <p:nvSpPr>
          <p:cNvPr id="4" name="Прямоугольник 3"/>
          <p:cNvSpPr/>
          <p:nvPr/>
        </p:nvSpPr>
        <p:spPr>
          <a:xfrm>
            <a:off x="558800" y="1336181"/>
            <a:ext cx="8305800" cy="4247317"/>
          </a:xfrm>
          <a:prstGeom prst="rect">
            <a:avLst/>
          </a:prstGeom>
        </p:spPr>
        <p:txBody>
          <a:bodyPr wrap="square">
            <a:spAutoFit/>
          </a:bodyPr>
          <a:lstStyle/>
          <a:p>
            <a:pPr indent="355600"/>
            <a:r>
              <a:rPr lang="en-US" b="1" dirty="0">
                <a:latin typeface="Palatino Linotype" panose="02040502050505030304" pitchFamily="18" charset="0"/>
              </a:rPr>
              <a:t>Copper and molybdenum - porphyritic fields spatially are accompanied by an industrial mineralization of other genetic types, especially </a:t>
            </a:r>
            <a:r>
              <a:rPr lang="en-US" b="1" dirty="0" err="1">
                <a:latin typeface="Palatino Linotype" panose="02040502050505030304" pitchFamily="18" charset="0"/>
              </a:rPr>
              <a:t>kolchedanny</a:t>
            </a:r>
            <a:r>
              <a:rPr lang="en-US" b="1" dirty="0">
                <a:latin typeface="Palatino Linotype" panose="02040502050505030304" pitchFamily="18" charset="0"/>
              </a:rPr>
              <a:t>, gold, copper and polymetallic and quartz - </a:t>
            </a:r>
            <a:r>
              <a:rPr lang="en-US" b="1" dirty="0" err="1">
                <a:latin typeface="Palatino Linotype" panose="02040502050505030304" pitchFamily="18" charset="0"/>
              </a:rPr>
              <a:t>sulphidic</a:t>
            </a:r>
            <a:r>
              <a:rPr lang="en-US" b="1" dirty="0">
                <a:latin typeface="Palatino Linotype" panose="02040502050505030304" pitchFamily="18" charset="0"/>
              </a:rPr>
              <a:t>. On copper and molybdenum - porphyritic ores is quite often imposed later poorly </a:t>
            </a:r>
            <a:r>
              <a:rPr lang="en-US" b="1" dirty="0" err="1">
                <a:latin typeface="Palatino Linotype" panose="02040502050505030304" pitchFamily="18" charset="0"/>
              </a:rPr>
              <a:t>sulphidic</a:t>
            </a:r>
            <a:r>
              <a:rPr lang="en-US" b="1" dirty="0">
                <a:latin typeface="Palatino Linotype" panose="02040502050505030304" pitchFamily="18" charset="0"/>
              </a:rPr>
              <a:t> mineralization. The last, concentrating on some removal, forms own fields of vein type. Thus, the </a:t>
            </a:r>
            <a:r>
              <a:rPr lang="en-US" b="1" dirty="0" err="1">
                <a:latin typeface="Palatino Linotype" panose="02040502050505030304" pitchFamily="18" charset="0"/>
              </a:rPr>
              <a:t>metallogenichesky</a:t>
            </a:r>
            <a:r>
              <a:rPr lang="en-US" b="1" dirty="0">
                <a:latin typeface="Palatino Linotype" panose="02040502050505030304" pitchFamily="18" charset="0"/>
              </a:rPr>
              <a:t> </a:t>
            </a:r>
            <a:r>
              <a:rPr lang="en-US" b="1" dirty="0" err="1">
                <a:latin typeface="Palatino Linotype" panose="02040502050505030304" pitchFamily="18" charset="0"/>
              </a:rPr>
              <a:t>zonality</a:t>
            </a:r>
            <a:r>
              <a:rPr lang="en-US" b="1" dirty="0">
                <a:latin typeface="Palatino Linotype" panose="02040502050505030304" pitchFamily="18" charset="0"/>
              </a:rPr>
              <a:t> in placement of ore fields is noted. The revealed regularities should be considered when forecasting gold-bearing copper and porphyritic and copper molybdenum - porphyritic </a:t>
            </a:r>
            <a:r>
              <a:rPr lang="en-US" b="1" dirty="0" smtClean="0">
                <a:latin typeface="Palatino Linotype" panose="02040502050505030304" pitchFamily="18" charset="0"/>
              </a:rPr>
              <a:t>fields</a:t>
            </a:r>
          </a:p>
          <a:p>
            <a:pPr indent="355600"/>
            <a:r>
              <a:rPr lang="en-US" b="1" dirty="0" smtClean="0">
                <a:latin typeface="Palatino Linotype" panose="02040502050505030304" pitchFamily="18" charset="0"/>
              </a:rPr>
              <a:t> </a:t>
            </a:r>
            <a:endParaRPr lang="en-US" b="1" dirty="0">
              <a:latin typeface="Palatino Linotype" panose="02040502050505030304" pitchFamily="18" charset="0"/>
            </a:endParaRPr>
          </a:p>
          <a:p>
            <a:pPr indent="355600"/>
            <a:r>
              <a:rPr lang="en-US" b="1" dirty="0">
                <a:latin typeface="Palatino Linotype" panose="02040502050505030304" pitchFamily="18" charset="0"/>
              </a:rPr>
              <a:t>Also the characteristic uniting these fields, to a dress c their connection with development of the porphyritic magmatism which is implemented in formation </a:t>
            </a:r>
            <a:r>
              <a:rPr lang="en-US" b="1" dirty="0" err="1">
                <a:latin typeface="Palatino Linotype" panose="02040502050505030304" pitchFamily="18" charset="0"/>
              </a:rPr>
              <a:t>shtoko</a:t>
            </a:r>
            <a:r>
              <a:rPr lang="en-US" b="1" dirty="0">
                <a:latin typeface="Palatino Linotype" panose="02040502050505030304" pitchFamily="18" charset="0"/>
              </a:rPr>
              <a:t>-and the </a:t>
            </a:r>
            <a:r>
              <a:rPr lang="en-US" b="1" dirty="0" err="1">
                <a:latin typeface="Palatino Linotype" panose="02040502050505030304" pitchFamily="18" charset="0"/>
              </a:rPr>
              <a:t>daykoobraznykh</a:t>
            </a:r>
            <a:r>
              <a:rPr lang="en-US" b="1" dirty="0">
                <a:latin typeface="Palatino Linotype" panose="02040502050505030304" pitchFamily="18" charset="0"/>
              </a:rPr>
              <a:t> of </a:t>
            </a:r>
            <a:r>
              <a:rPr lang="en-US" b="1" dirty="0" err="1">
                <a:latin typeface="Palatino Linotype" panose="02040502050505030304" pitchFamily="18" charset="0"/>
              </a:rPr>
              <a:t>intruziv</a:t>
            </a:r>
            <a:r>
              <a:rPr lang="en-US" b="1" dirty="0">
                <a:latin typeface="Palatino Linotype" panose="02040502050505030304" pitchFamily="18" charset="0"/>
              </a:rPr>
              <a:t> is the constant combination in ores of copper and molybdenum. The relation of these elements on certain fields varies in the wide range.</a:t>
            </a:r>
            <a:endParaRPr lang="ru-RU" b="1" dirty="0">
              <a:latin typeface="Palatino Linotype" panose="02040502050505030304" pitchFamily="18" charset="0"/>
            </a:endParaRPr>
          </a:p>
        </p:txBody>
      </p:sp>
    </p:spTree>
    <p:extLst>
      <p:ext uri="{BB962C8B-B14F-4D97-AF65-F5344CB8AC3E}">
        <p14:creationId xmlns:p14="http://schemas.microsoft.com/office/powerpoint/2010/main" val="58989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err="1">
                <a:latin typeface="Palatino Linotype" panose="02040502050505030304" pitchFamily="18" charset="0"/>
              </a:rPr>
              <a:t>Metallogenic</a:t>
            </a:r>
            <a:r>
              <a:rPr lang="en-US" sz="2000" dirty="0">
                <a:latin typeface="Palatino Linotype" panose="02040502050505030304" pitchFamily="18" charset="0"/>
              </a:rPr>
              <a:t> zoning</a:t>
            </a:r>
          </a:p>
        </p:txBody>
      </p:sp>
      <p:pic>
        <p:nvPicPr>
          <p:cNvPr id="4" name="Рисунок 3"/>
          <p:cNvPicPr>
            <a:picLocks noChangeAspect="1"/>
          </p:cNvPicPr>
          <p:nvPr/>
        </p:nvPicPr>
        <p:blipFill rotWithShape="1">
          <a:blip r:embed="rId2"/>
          <a:srcRect b="48966"/>
          <a:stretch/>
        </p:blipFill>
        <p:spPr>
          <a:xfrm>
            <a:off x="723900" y="1256241"/>
            <a:ext cx="7366000" cy="5601759"/>
          </a:xfrm>
          <a:prstGeom prst="rect">
            <a:avLst/>
          </a:prstGeom>
        </p:spPr>
      </p:pic>
    </p:spTree>
    <p:extLst>
      <p:ext uri="{BB962C8B-B14F-4D97-AF65-F5344CB8AC3E}">
        <p14:creationId xmlns:p14="http://schemas.microsoft.com/office/powerpoint/2010/main" val="13965093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err="1">
                <a:latin typeface="Palatino Linotype" panose="02040502050505030304" pitchFamily="18" charset="0"/>
              </a:rPr>
              <a:t>Metallogenic</a:t>
            </a:r>
            <a:r>
              <a:rPr lang="en-US" sz="2000" dirty="0">
                <a:latin typeface="Palatino Linotype" panose="02040502050505030304" pitchFamily="18" charset="0"/>
              </a:rPr>
              <a:t> zoning</a:t>
            </a:r>
          </a:p>
        </p:txBody>
      </p:sp>
      <p:sp>
        <p:nvSpPr>
          <p:cNvPr id="2" name="Прямоугольник 1"/>
          <p:cNvSpPr/>
          <p:nvPr/>
        </p:nvSpPr>
        <p:spPr>
          <a:xfrm>
            <a:off x="565150" y="1508542"/>
            <a:ext cx="8013700" cy="3970318"/>
          </a:xfrm>
          <a:prstGeom prst="rect">
            <a:avLst/>
          </a:prstGeom>
        </p:spPr>
        <p:txBody>
          <a:bodyPr wrap="square">
            <a:spAutoFit/>
          </a:bodyPr>
          <a:lstStyle/>
          <a:p>
            <a:pPr indent="355600"/>
            <a:r>
              <a:rPr lang="en-US" b="1" dirty="0">
                <a:latin typeface="Palatino Linotype" panose="02040502050505030304" pitchFamily="18" charset="0"/>
              </a:rPr>
              <a:t>The correlation of Cu/Mo with type of ore-bearing porphyritic magmatism is usually noted (on </a:t>
            </a:r>
            <a:r>
              <a:rPr lang="en-US" b="1" dirty="0" err="1">
                <a:latin typeface="Palatino Linotype" panose="02040502050505030304" pitchFamily="18" charset="0"/>
              </a:rPr>
              <a:t>kremnezemistosti</a:t>
            </a:r>
            <a:r>
              <a:rPr lang="en-US" b="1" dirty="0">
                <a:latin typeface="Palatino Linotype" panose="02040502050505030304" pitchFamily="18" charset="0"/>
              </a:rPr>
              <a:t> the porphyritic educations dominating on the field). On this basis various types of fields are often allocated: Cu-</a:t>
            </a:r>
            <a:r>
              <a:rPr lang="en-US" b="1" dirty="0" err="1">
                <a:latin typeface="Palatino Linotype" panose="02040502050505030304" pitchFamily="18" charset="0"/>
              </a:rPr>
              <a:t>popfipovy</a:t>
            </a:r>
            <a:r>
              <a:rPr lang="en-US" b="1" dirty="0">
                <a:latin typeface="Palatino Linotype" panose="02040502050505030304" pitchFamily="18" charset="0"/>
              </a:rPr>
              <a:t> and Cu(Au) - porphyritic, Mo-Cu-</a:t>
            </a:r>
            <a:r>
              <a:rPr lang="en-US" b="1" dirty="0" err="1">
                <a:latin typeface="Palatino Linotype" panose="02040502050505030304" pitchFamily="18" charset="0"/>
              </a:rPr>
              <a:t>поpфиpовый</a:t>
            </a:r>
            <a:r>
              <a:rPr lang="en-US" b="1" dirty="0">
                <a:latin typeface="Palatino Linotype" panose="02040502050505030304" pitchFamily="18" charset="0"/>
              </a:rPr>
              <a:t>, Cu-Mo-</a:t>
            </a:r>
            <a:r>
              <a:rPr lang="en-US" b="1" dirty="0" err="1">
                <a:latin typeface="Palatino Linotype" panose="02040502050505030304" pitchFamily="18" charset="0"/>
              </a:rPr>
              <a:t>поpфиpовый</a:t>
            </a:r>
            <a:r>
              <a:rPr lang="en-US" b="1" dirty="0">
                <a:latin typeface="Palatino Linotype" panose="02040502050505030304" pitchFamily="18" charset="0"/>
              </a:rPr>
              <a:t>, Mo-</a:t>
            </a:r>
            <a:r>
              <a:rPr lang="en-US" b="1" dirty="0" err="1">
                <a:latin typeface="Palatino Linotype" panose="02040502050505030304" pitchFamily="18" charset="0"/>
              </a:rPr>
              <a:t>porfirovy</a:t>
            </a:r>
            <a:r>
              <a:rPr lang="en-US" b="1" dirty="0">
                <a:latin typeface="Palatino Linotype" panose="02040502050505030304" pitchFamily="18" charset="0"/>
              </a:rPr>
              <a:t> for which the corresponding models have been offered: </a:t>
            </a:r>
            <a:r>
              <a:rPr lang="en-US" b="1" dirty="0" err="1">
                <a:latin typeface="Palatino Linotype" panose="02040502050505030304" pitchFamily="18" charset="0"/>
              </a:rPr>
              <a:t>dioritovy</a:t>
            </a:r>
            <a:r>
              <a:rPr lang="en-US" b="1" dirty="0">
                <a:latin typeface="Palatino Linotype" panose="02040502050505030304" pitchFamily="18" charset="0"/>
              </a:rPr>
              <a:t>, </a:t>
            </a:r>
            <a:r>
              <a:rPr lang="en-US" b="1" dirty="0" err="1">
                <a:latin typeface="Palatino Linotype" panose="02040502050505030304" pitchFamily="18" charset="0"/>
              </a:rPr>
              <a:t>granodioritovaya</a:t>
            </a:r>
            <a:r>
              <a:rPr lang="en-US" b="1" dirty="0">
                <a:latin typeface="Palatino Linotype" panose="02040502050505030304" pitchFamily="18" charset="0"/>
              </a:rPr>
              <a:t>, </a:t>
            </a:r>
            <a:r>
              <a:rPr lang="en-US" b="1" dirty="0" err="1">
                <a:latin typeface="Palatino Linotype" panose="02040502050505030304" pitchFamily="18" charset="0"/>
              </a:rPr>
              <a:t>montsonitovy</a:t>
            </a:r>
            <a:r>
              <a:rPr lang="en-US" b="1" dirty="0">
                <a:latin typeface="Palatino Linotype" panose="02040502050505030304" pitchFamily="18" charset="0"/>
              </a:rPr>
              <a:t> and </a:t>
            </a:r>
            <a:r>
              <a:rPr lang="en-US" b="1" dirty="0" err="1">
                <a:latin typeface="Palatino Linotype" panose="02040502050505030304" pitchFamily="18" charset="0"/>
              </a:rPr>
              <a:t>granitovy</a:t>
            </a:r>
            <a:r>
              <a:rPr lang="en-US" b="1" dirty="0">
                <a:latin typeface="Palatino Linotype" panose="02040502050505030304" pitchFamily="18" charset="0"/>
              </a:rPr>
              <a:t>. In these models mineralization contacts magmatism of limy, </a:t>
            </a:r>
            <a:r>
              <a:rPr lang="en-US" b="1" dirty="0" err="1">
                <a:latin typeface="Palatino Linotype" panose="02040502050505030304" pitchFamily="18" charset="0"/>
              </a:rPr>
              <a:t>alcali</a:t>
            </a:r>
            <a:r>
              <a:rPr lang="en-US" b="1" dirty="0">
                <a:latin typeface="Palatino Linotype" panose="02040502050505030304" pitchFamily="18" charset="0"/>
              </a:rPr>
              <a:t>-calcic, </a:t>
            </a:r>
            <a:r>
              <a:rPr lang="en-US" b="1" dirty="0" err="1">
                <a:latin typeface="Palatino Linotype" panose="02040502050505030304" pitchFamily="18" charset="0"/>
              </a:rPr>
              <a:t>izvestkovo</a:t>
            </a:r>
            <a:r>
              <a:rPr lang="en-US" b="1" dirty="0">
                <a:latin typeface="Palatino Linotype" panose="02040502050505030304" pitchFamily="18" charset="0"/>
              </a:rPr>
              <a:t>-alkaline and </a:t>
            </a:r>
            <a:r>
              <a:rPr lang="en-US" b="1" dirty="0" err="1">
                <a:latin typeface="Palatino Linotype" panose="02040502050505030304" pitchFamily="18" charset="0"/>
              </a:rPr>
              <a:t>subalkaline</a:t>
            </a:r>
            <a:r>
              <a:rPr lang="en-US" b="1" dirty="0">
                <a:latin typeface="Palatino Linotype" panose="02040502050505030304" pitchFamily="18" charset="0"/>
              </a:rPr>
              <a:t> series.</a:t>
            </a:r>
          </a:p>
          <a:p>
            <a:pPr indent="355600"/>
            <a:endParaRPr lang="en-US" b="1" dirty="0">
              <a:latin typeface="Palatino Linotype" panose="02040502050505030304" pitchFamily="18" charset="0"/>
            </a:endParaRPr>
          </a:p>
          <a:p>
            <a:pPr indent="355600"/>
            <a:r>
              <a:rPr lang="en-US" b="1" dirty="0">
                <a:latin typeface="Palatino Linotype" panose="02040502050505030304" pitchFamily="18" charset="0"/>
              </a:rPr>
              <a:t>For search geology the most acceptable is the option of definition of copper and porphyritic type of fields according to which copper manifestation can be referred to copper porphyritic type if for him the following signs are revealed.</a:t>
            </a:r>
            <a:endParaRPr lang="ru-RU" b="1" dirty="0">
              <a:latin typeface="Palatino Linotype" panose="02040502050505030304" pitchFamily="18" charset="0"/>
            </a:endParaRPr>
          </a:p>
        </p:txBody>
      </p:sp>
    </p:spTree>
    <p:extLst>
      <p:ext uri="{BB962C8B-B14F-4D97-AF65-F5344CB8AC3E}">
        <p14:creationId xmlns:p14="http://schemas.microsoft.com/office/powerpoint/2010/main" val="838921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p>
          <a:p>
            <a:pPr algn="ctr"/>
            <a:r>
              <a:rPr lang="en-US" sz="2000" dirty="0" err="1">
                <a:latin typeface="Palatino Linotype" panose="02040502050505030304" pitchFamily="18" charset="0"/>
              </a:rPr>
              <a:t>Metallogenic</a:t>
            </a:r>
            <a:r>
              <a:rPr lang="en-US" sz="2000" dirty="0">
                <a:latin typeface="Palatino Linotype" panose="02040502050505030304" pitchFamily="18" charset="0"/>
              </a:rPr>
              <a:t> zoning</a:t>
            </a:r>
          </a:p>
        </p:txBody>
      </p:sp>
      <p:pic>
        <p:nvPicPr>
          <p:cNvPr id="7" name="Рисунок 6"/>
          <p:cNvPicPr>
            <a:picLocks noChangeAspect="1"/>
          </p:cNvPicPr>
          <p:nvPr/>
        </p:nvPicPr>
        <p:blipFill rotWithShape="1">
          <a:blip r:embed="rId2"/>
          <a:srcRect l="-2241" t="50677" r="2241" b="-1711"/>
          <a:stretch/>
        </p:blipFill>
        <p:spPr>
          <a:xfrm>
            <a:off x="685800" y="1234581"/>
            <a:ext cx="7607300" cy="5785265"/>
          </a:xfrm>
          <a:prstGeom prst="rect">
            <a:avLst/>
          </a:prstGeom>
        </p:spPr>
      </p:pic>
    </p:spTree>
    <p:extLst>
      <p:ext uri="{BB962C8B-B14F-4D97-AF65-F5344CB8AC3E}">
        <p14:creationId xmlns:p14="http://schemas.microsoft.com/office/powerpoint/2010/main" val="41672723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60463"/>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endParaRPr lang="ru-RU" sz="2000" dirty="0" smtClean="0">
              <a:latin typeface="Palatino Linotype" panose="02040502050505030304" pitchFamily="18" charset="0"/>
            </a:endParaRPr>
          </a:p>
          <a:p>
            <a:pPr algn="ctr"/>
            <a:r>
              <a:rPr lang="ru-RU" sz="2000" dirty="0" smtClean="0">
                <a:latin typeface="Palatino Linotype" panose="02040502050505030304" pitchFamily="18" charset="0"/>
              </a:rPr>
              <a:t>Признаки</a:t>
            </a:r>
            <a:endParaRPr lang="en-US" sz="2000" dirty="0" smtClean="0">
              <a:latin typeface="Palatino Linotype" panose="02040502050505030304" pitchFamily="18" charset="0"/>
            </a:endParaRPr>
          </a:p>
        </p:txBody>
      </p:sp>
      <p:sp>
        <p:nvSpPr>
          <p:cNvPr id="2" name="Прямоугольник 1"/>
          <p:cNvSpPr/>
          <p:nvPr/>
        </p:nvSpPr>
        <p:spPr>
          <a:xfrm>
            <a:off x="273281" y="1160463"/>
            <a:ext cx="8597438" cy="5909310"/>
          </a:xfrm>
          <a:prstGeom prst="rect">
            <a:avLst/>
          </a:prstGeom>
        </p:spPr>
        <p:txBody>
          <a:bodyPr wrap="square">
            <a:spAutoFit/>
          </a:bodyPr>
          <a:lstStyle/>
          <a:p>
            <a:pPr marL="342900" marR="0" indent="-342900" algn="just">
              <a:buFont typeface="+mj-lt"/>
              <a:buAutoNum type="arabicPeriod"/>
            </a:pPr>
            <a:r>
              <a:rPr lang="en-US" b="1" dirty="0">
                <a:latin typeface="Palatino Linotype" panose="02040502050505030304" pitchFamily="18" charset="0"/>
              </a:rPr>
              <a:t>Formation of copper and porphyritic fields happens in different stages of development of folded areas: as to the main phases of a </a:t>
            </a:r>
            <a:r>
              <a:rPr lang="en-US" b="1" dirty="0" err="1">
                <a:latin typeface="Palatino Linotype" panose="02040502050505030304" pitchFamily="18" charset="0"/>
              </a:rPr>
              <a:t>skladchatost</a:t>
            </a:r>
            <a:r>
              <a:rPr lang="en-US" b="1" dirty="0">
                <a:latin typeface="Palatino Linotype" panose="02040502050505030304" pitchFamily="18" charset="0"/>
              </a:rPr>
              <a:t>, in connection with initial magmatism (at a stage of island arches), and later, in connection with formation of suburban and continental </a:t>
            </a:r>
            <a:r>
              <a:rPr lang="en-US" b="1" dirty="0" err="1">
                <a:latin typeface="Palatino Linotype" panose="02040502050505030304" pitchFamily="18" charset="0"/>
              </a:rPr>
              <a:t>vulkano</a:t>
            </a:r>
            <a:r>
              <a:rPr lang="en-US" b="1" dirty="0">
                <a:latin typeface="Palatino Linotype" panose="02040502050505030304" pitchFamily="18" charset="0"/>
              </a:rPr>
              <a:t>-plutonic belts. </a:t>
            </a:r>
            <a:endParaRPr lang="en-US" b="1" dirty="0" smtClean="0">
              <a:latin typeface="Palatino Linotype" panose="02040502050505030304" pitchFamily="18" charset="0"/>
            </a:endParaRPr>
          </a:p>
          <a:p>
            <a:pPr marL="342900" marR="0" indent="-342900" algn="just">
              <a:buFont typeface="+mj-lt"/>
              <a:buAutoNum type="arabicPeriod"/>
            </a:pPr>
            <a:endParaRPr lang="en-US" b="1" dirty="0">
              <a:latin typeface="Palatino Linotype" panose="02040502050505030304" pitchFamily="18" charset="0"/>
            </a:endParaRPr>
          </a:p>
          <a:p>
            <a:pPr marL="342900" marR="0" indent="-342900" algn="just">
              <a:buFont typeface="+mj-lt"/>
              <a:buAutoNum type="arabicPeriod"/>
            </a:pPr>
            <a:r>
              <a:rPr lang="en-US" b="1" dirty="0" err="1">
                <a:latin typeface="Palatino Linotype" panose="02040502050505030304" pitchFamily="18" charset="0"/>
              </a:rPr>
              <a:t>Confinedness</a:t>
            </a:r>
            <a:r>
              <a:rPr lang="en-US" b="1" dirty="0">
                <a:latin typeface="Palatino Linotype" panose="02040502050505030304" pitchFamily="18" charset="0"/>
              </a:rPr>
              <a:t> of fields in </a:t>
            </a:r>
            <a:r>
              <a:rPr lang="en-US" b="1" dirty="0" err="1">
                <a:latin typeface="Palatino Linotype" panose="02040502050505030304" pitchFamily="18" charset="0"/>
              </a:rPr>
              <a:t>vulkano</a:t>
            </a:r>
            <a:r>
              <a:rPr lang="en-US" b="1" dirty="0">
                <a:latin typeface="Palatino Linotype" panose="02040502050505030304" pitchFamily="18" charset="0"/>
              </a:rPr>
              <a:t>-plutonic belts to volcanic, </a:t>
            </a:r>
            <a:r>
              <a:rPr lang="en-US" b="1" dirty="0" err="1">
                <a:latin typeface="Palatino Linotype" panose="02040502050505030304" pitchFamily="18" charset="0"/>
              </a:rPr>
              <a:t>vulkano</a:t>
            </a:r>
            <a:r>
              <a:rPr lang="en-US" b="1" dirty="0">
                <a:latin typeface="Palatino Linotype" panose="02040502050505030304" pitchFamily="18" charset="0"/>
              </a:rPr>
              <a:t>-plutonic and volcano-tectonic structures of often ring and </a:t>
            </a:r>
            <a:r>
              <a:rPr lang="en-US" b="1" dirty="0" err="1">
                <a:latin typeface="Palatino Linotype" panose="02040502050505030304" pitchFamily="18" charset="0"/>
              </a:rPr>
              <a:t>izometrichny</a:t>
            </a:r>
            <a:r>
              <a:rPr lang="en-US" b="1" dirty="0">
                <a:latin typeface="Palatino Linotype" panose="02040502050505030304" pitchFamily="18" charset="0"/>
              </a:rPr>
              <a:t> form</a:t>
            </a:r>
            <a:r>
              <a:rPr lang="en-US" b="1" dirty="0" smtClean="0">
                <a:latin typeface="Palatino Linotype" panose="02040502050505030304" pitchFamily="18" charset="0"/>
              </a:rPr>
              <a:t>.</a:t>
            </a:r>
          </a:p>
          <a:p>
            <a:pPr marL="342900" marR="0" indent="-342900" algn="just">
              <a:buFont typeface="+mj-lt"/>
              <a:buAutoNum type="arabicPeriod"/>
            </a:pPr>
            <a:endParaRPr lang="en-US" b="1" dirty="0">
              <a:latin typeface="Palatino Linotype" panose="02040502050505030304" pitchFamily="18" charset="0"/>
            </a:endParaRPr>
          </a:p>
          <a:p>
            <a:pPr marL="342900" marR="0" indent="-342900" algn="just">
              <a:buFont typeface="+mj-lt"/>
              <a:buAutoNum type="arabicPeriod"/>
            </a:pPr>
            <a:r>
              <a:rPr lang="en-US" b="1" dirty="0" err="1">
                <a:latin typeface="Palatino Linotype" panose="02040502050505030304" pitchFamily="18" charset="0"/>
              </a:rPr>
              <a:t>Prozhilkovo-vkraplenny</a:t>
            </a:r>
            <a:r>
              <a:rPr lang="en-US" b="1" dirty="0">
                <a:latin typeface="Palatino Linotype" panose="02040502050505030304" pitchFamily="18" charset="0"/>
              </a:rPr>
              <a:t>, </a:t>
            </a:r>
            <a:r>
              <a:rPr lang="en-US" b="1" dirty="0" err="1">
                <a:latin typeface="Palatino Linotype" panose="02040502050505030304" pitchFamily="18" charset="0"/>
              </a:rPr>
              <a:t>shtokverkovy</a:t>
            </a:r>
            <a:r>
              <a:rPr lang="en-US" b="1" dirty="0">
                <a:latin typeface="Palatino Linotype" panose="02040502050505030304" pitchFamily="18" charset="0"/>
              </a:rPr>
              <a:t> character of a mineralization. </a:t>
            </a:r>
            <a:endParaRPr lang="en-US" b="1" dirty="0" smtClean="0">
              <a:latin typeface="Palatino Linotype" panose="02040502050505030304" pitchFamily="18" charset="0"/>
            </a:endParaRPr>
          </a:p>
          <a:p>
            <a:pPr marL="342900" marR="0" indent="-342900" algn="just">
              <a:buFont typeface="+mj-lt"/>
              <a:buAutoNum type="arabicPeriod"/>
            </a:pPr>
            <a:endParaRPr lang="en-US" b="1" dirty="0">
              <a:latin typeface="Palatino Linotype" panose="02040502050505030304" pitchFamily="18" charset="0"/>
            </a:endParaRPr>
          </a:p>
          <a:p>
            <a:pPr marL="342900" marR="0" indent="-342900" algn="just">
              <a:buFont typeface="+mj-lt"/>
              <a:buAutoNum type="arabicPeriod"/>
            </a:pPr>
            <a:r>
              <a:rPr lang="en-US" b="1" dirty="0">
                <a:latin typeface="Palatino Linotype" panose="02040502050505030304" pitchFamily="18" charset="0"/>
              </a:rPr>
              <a:t>Spatial communication of mineralization with porphyritic intrusions of mainly average structure: </a:t>
            </a:r>
            <a:r>
              <a:rPr lang="en-US" b="1" dirty="0" err="1">
                <a:latin typeface="Palatino Linotype" panose="02040502050505030304" pitchFamily="18" charset="0"/>
              </a:rPr>
              <a:t>dioritovy</a:t>
            </a:r>
            <a:r>
              <a:rPr lang="en-US" b="1" dirty="0">
                <a:latin typeface="Palatino Linotype" panose="02040502050505030304" pitchFamily="18" charset="0"/>
              </a:rPr>
              <a:t> </a:t>
            </a:r>
            <a:r>
              <a:rPr lang="en-US" b="1" dirty="0" err="1">
                <a:latin typeface="Palatino Linotype" panose="02040502050505030304" pitchFamily="18" charset="0"/>
              </a:rPr>
              <a:t>porfirita</a:t>
            </a:r>
            <a:r>
              <a:rPr lang="en-US" b="1" dirty="0">
                <a:latin typeface="Palatino Linotype" panose="02040502050505030304" pitchFamily="18" charset="0"/>
              </a:rPr>
              <a:t>; sour: </a:t>
            </a:r>
            <a:r>
              <a:rPr lang="en-US" b="1" dirty="0" err="1">
                <a:latin typeface="Palatino Linotype" panose="02040502050505030304" pitchFamily="18" charset="0"/>
              </a:rPr>
              <a:t>granodiorit</a:t>
            </a:r>
            <a:r>
              <a:rPr lang="en-US" b="1" dirty="0">
                <a:latin typeface="Palatino Linotype" panose="02040502050505030304" pitchFamily="18" charset="0"/>
              </a:rPr>
              <a:t>-, granite-porphyries, quartz porphyries and more alkaline: quartz </a:t>
            </a:r>
            <a:r>
              <a:rPr lang="en-US" b="1" dirty="0" err="1">
                <a:latin typeface="Palatino Linotype" panose="02040502050505030304" pitchFamily="18" charset="0"/>
              </a:rPr>
              <a:t>montsonit</a:t>
            </a:r>
            <a:r>
              <a:rPr lang="en-US" b="1" dirty="0">
                <a:latin typeface="Palatino Linotype" panose="02040502050505030304" pitchFamily="18" charset="0"/>
              </a:rPr>
              <a:t>-porphyries. </a:t>
            </a:r>
            <a:endParaRPr lang="en-US" b="1" dirty="0" smtClean="0">
              <a:latin typeface="Palatino Linotype" panose="02040502050505030304" pitchFamily="18" charset="0"/>
            </a:endParaRPr>
          </a:p>
          <a:p>
            <a:pPr marL="342900" marR="0" indent="-342900" algn="just">
              <a:buFont typeface="+mj-lt"/>
              <a:buAutoNum type="arabicPeriod"/>
            </a:pPr>
            <a:endParaRPr lang="en-US" b="1" dirty="0">
              <a:latin typeface="Palatino Linotype" panose="02040502050505030304" pitchFamily="18" charset="0"/>
            </a:endParaRPr>
          </a:p>
          <a:p>
            <a:pPr marL="342900" marR="0" indent="-342900" algn="just">
              <a:buFont typeface="+mj-lt"/>
              <a:buAutoNum type="arabicPeriod"/>
            </a:pPr>
            <a:r>
              <a:rPr lang="en-US" b="1" dirty="0" err="1">
                <a:latin typeface="Palatino Linotype" panose="02040502050505030304" pitchFamily="18" charset="0"/>
              </a:rPr>
              <a:t>Confinedness</a:t>
            </a:r>
            <a:r>
              <a:rPr lang="en-US" b="1" dirty="0">
                <a:latin typeface="Palatino Linotype" panose="02040502050505030304" pitchFamily="18" charset="0"/>
              </a:rPr>
              <a:t> of a mineralization or directly to porphyritic intrusions, or to the containing breeds nearby the </a:t>
            </a:r>
            <a:r>
              <a:rPr lang="en-US" b="1" dirty="0" err="1">
                <a:latin typeface="Palatino Linotype" panose="02040502050505030304" pitchFamily="18" charset="0"/>
              </a:rPr>
              <a:t>ekzokontaktovykh</a:t>
            </a:r>
            <a:r>
              <a:rPr lang="en-US" b="1" dirty="0">
                <a:latin typeface="Palatino Linotype" panose="02040502050505030304" pitchFamily="18" charset="0"/>
              </a:rPr>
              <a:t> of zones. </a:t>
            </a:r>
            <a:endParaRPr lang="en-US" b="1" dirty="0" smtClean="0">
              <a:latin typeface="Palatino Linotype" panose="02040502050505030304" pitchFamily="18" charset="0"/>
            </a:endParaRPr>
          </a:p>
          <a:p>
            <a:pPr marL="342900" marR="0" indent="-342900" algn="just">
              <a:buFont typeface="+mj-lt"/>
              <a:buAutoNum type="arabicPeriod"/>
            </a:pPr>
            <a:endParaRPr lang="en-US" b="1" dirty="0">
              <a:latin typeface="Palatino Linotype" panose="02040502050505030304" pitchFamily="18" charset="0"/>
            </a:endParaRPr>
          </a:p>
          <a:p>
            <a:pPr marL="342900" marR="0" indent="-342900" algn="just">
              <a:buFont typeface="+mj-lt"/>
              <a:buAutoNum type="arabicPeriod"/>
            </a:pPr>
            <a:r>
              <a:rPr lang="en-US" b="1" dirty="0">
                <a:latin typeface="Palatino Linotype" panose="02040502050505030304" pitchFamily="18" charset="0"/>
              </a:rPr>
              <a:t>Manifestation </a:t>
            </a:r>
            <a:r>
              <a:rPr lang="en-US" b="1" dirty="0" err="1">
                <a:latin typeface="Palatino Linotype" panose="02040502050505030304" pitchFamily="18" charset="0"/>
              </a:rPr>
              <a:t>diatry</a:t>
            </a:r>
            <a:r>
              <a:rPr lang="en-US" b="1" dirty="0">
                <a:latin typeface="Palatino Linotype" panose="02040502050505030304" pitchFamily="18" charset="0"/>
              </a:rPr>
              <a:t> and explosive </a:t>
            </a:r>
            <a:r>
              <a:rPr lang="en-US" b="1" dirty="0" err="1">
                <a:latin typeface="Palatino Linotype" panose="02040502050505030304" pitchFamily="18" charset="0"/>
              </a:rPr>
              <a:t>brekchiya</a:t>
            </a:r>
            <a:r>
              <a:rPr lang="en-US" b="1" dirty="0">
                <a:latin typeface="Palatino Linotype" panose="02040502050505030304" pitchFamily="18" charset="0"/>
              </a:rPr>
              <a:t>; boiling up of solutions.</a:t>
            </a:r>
            <a:endParaRPr lang="ru-RU" b="1" dirty="0" smtClean="0">
              <a:latin typeface="Palatino Linotype" panose="02040502050505030304" pitchFamily="18" charset="0"/>
            </a:endParaRPr>
          </a:p>
          <a:p>
            <a:pPr marL="342900" marR="0" indent="-342900" algn="just">
              <a:buFont typeface="+mj-lt"/>
              <a:buAutoNum type="arabicPeriod"/>
            </a:pPr>
            <a:endParaRPr lang="ru-RU" b="1" dirty="0">
              <a:latin typeface="Palatino Linotype" panose="02040502050505030304" pitchFamily="18" charset="0"/>
            </a:endParaRPr>
          </a:p>
        </p:txBody>
      </p:sp>
    </p:spTree>
    <p:extLst>
      <p:ext uri="{BB962C8B-B14F-4D97-AF65-F5344CB8AC3E}">
        <p14:creationId xmlns:p14="http://schemas.microsoft.com/office/powerpoint/2010/main" val="3503356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5">
                <a:lumMod val="83000"/>
              </a:schemeClr>
            </a:gs>
            <a:gs pos="90000">
              <a:srgbClr val="3F6374"/>
            </a:gs>
            <a:gs pos="83000">
              <a:srgbClr val="43697B"/>
            </a:gs>
            <a:gs pos="69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1524000" y="1127126"/>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276860"/>
            <a:ext cx="7112463" cy="707886"/>
          </a:xfrm>
          <a:prstGeom prst="rect">
            <a:avLst/>
          </a:prstGeom>
          <a:noFill/>
        </p:spPr>
        <p:txBody>
          <a:bodyPr wrap="square" rtlCol="0">
            <a:spAutoFit/>
          </a:bodyPr>
          <a:lstStyle/>
          <a:p>
            <a:pPr algn="ctr"/>
            <a:r>
              <a:rPr lang="en-US" sz="2000" dirty="0">
                <a:latin typeface="Palatino Linotype" panose="02040502050505030304" pitchFamily="18" charset="0"/>
              </a:rPr>
              <a:t>GOLD-COPPER\MOLYBDENUM PORPHYRY </a:t>
            </a:r>
            <a:r>
              <a:rPr lang="en-US" sz="2000" dirty="0" smtClean="0">
                <a:latin typeface="Palatino Linotype" panose="02040502050505030304" pitchFamily="18" charset="0"/>
              </a:rPr>
              <a:t>DEPOSIT</a:t>
            </a:r>
            <a:endParaRPr lang="ru-RU" sz="2000" dirty="0" smtClean="0">
              <a:latin typeface="Palatino Linotype" panose="02040502050505030304" pitchFamily="18" charset="0"/>
            </a:endParaRPr>
          </a:p>
          <a:p>
            <a:pPr algn="ctr"/>
            <a:r>
              <a:rPr lang="en-US" sz="2000" dirty="0" smtClean="0">
                <a:latin typeface="Palatino Linotype" panose="02040502050505030304" pitchFamily="18" charset="0"/>
              </a:rPr>
              <a:t>Character</a:t>
            </a:r>
          </a:p>
        </p:txBody>
      </p:sp>
      <p:sp>
        <p:nvSpPr>
          <p:cNvPr id="2" name="Прямоугольник 1"/>
          <p:cNvSpPr/>
          <p:nvPr/>
        </p:nvSpPr>
        <p:spPr>
          <a:xfrm>
            <a:off x="89362" y="1127126"/>
            <a:ext cx="9054638" cy="5909310"/>
          </a:xfrm>
          <a:prstGeom prst="rect">
            <a:avLst/>
          </a:prstGeom>
        </p:spPr>
        <p:txBody>
          <a:bodyPr wrap="square">
            <a:spAutoFit/>
          </a:bodyPr>
          <a:lstStyle/>
          <a:p>
            <a:pPr marL="342900" indent="-342900">
              <a:buFont typeface="+mj-lt"/>
              <a:buAutoNum type="arabicPeriod" startAt="7"/>
            </a:pPr>
            <a:r>
              <a:rPr lang="en-US" b="1" dirty="0">
                <a:latin typeface="Palatino Linotype" panose="02040502050505030304" pitchFamily="18" charset="0"/>
              </a:rPr>
              <a:t>Development of mineralization in zones of widely shown hydrothermal changes (potassium, </a:t>
            </a:r>
            <a:r>
              <a:rPr lang="en-US" b="1" dirty="0" err="1">
                <a:latin typeface="Palatino Linotype" panose="02040502050505030304" pitchFamily="18" charset="0"/>
              </a:rPr>
              <a:t>phyllitic</a:t>
            </a:r>
            <a:r>
              <a:rPr lang="en-US" b="1" dirty="0">
                <a:latin typeface="Palatino Linotype" panose="02040502050505030304" pitchFamily="18" charset="0"/>
              </a:rPr>
              <a:t>, the </a:t>
            </a:r>
            <a:r>
              <a:rPr lang="en-US" b="1" dirty="0" err="1">
                <a:latin typeface="Palatino Linotype" panose="02040502050505030304" pitchFamily="18" charset="0"/>
              </a:rPr>
              <a:t>argillizitovykh</a:t>
            </a:r>
            <a:r>
              <a:rPr lang="en-US" b="1" dirty="0">
                <a:latin typeface="Palatino Linotype" panose="02040502050505030304" pitchFamily="18" charset="0"/>
              </a:rPr>
              <a:t> and the </a:t>
            </a:r>
            <a:r>
              <a:rPr lang="en-US" b="1" dirty="0" err="1">
                <a:latin typeface="Palatino Linotype" panose="02040502050505030304" pitchFamily="18" charset="0"/>
              </a:rPr>
              <a:t>propilitovykh</a:t>
            </a:r>
            <a:r>
              <a:rPr lang="en-US" b="1" dirty="0">
                <a:latin typeface="Palatino Linotype" panose="02040502050505030304" pitchFamily="18" charset="0"/>
              </a:rPr>
              <a:t>), temperatures, characteristic of wide range; </a:t>
            </a:r>
            <a:r>
              <a:rPr lang="en-US" b="1" dirty="0" err="1">
                <a:latin typeface="Palatino Linotype" panose="02040502050505030304" pitchFamily="18" charset="0"/>
              </a:rPr>
              <a:t>zonality</a:t>
            </a:r>
            <a:r>
              <a:rPr lang="en-US" b="1" dirty="0">
                <a:latin typeface="Palatino Linotype" panose="02040502050505030304" pitchFamily="18" charset="0"/>
              </a:rPr>
              <a:t> of secondary minerals (from the center of system to the periphery): biotite, potassium feldspar → sericite, quartz → montmorillonite, kaolinite → chlorite, calcite, </a:t>
            </a:r>
            <a:r>
              <a:rPr lang="en-US" b="1" dirty="0" err="1">
                <a:latin typeface="Palatino Linotype" panose="02040502050505030304" pitchFamily="18" charset="0"/>
              </a:rPr>
              <a:t>эпидот</a:t>
            </a:r>
            <a:r>
              <a:rPr lang="en-US" b="1" dirty="0">
                <a:latin typeface="Palatino Linotype" panose="02040502050505030304" pitchFamily="18" charset="0"/>
              </a:rPr>
              <a:t> and other. </a:t>
            </a:r>
            <a:endParaRPr lang="en-US" b="1" dirty="0" smtClean="0">
              <a:latin typeface="Palatino Linotype" panose="02040502050505030304" pitchFamily="18" charset="0"/>
            </a:endParaRPr>
          </a:p>
          <a:p>
            <a:pPr marL="342900" indent="-342900">
              <a:buFont typeface="+mj-lt"/>
              <a:buAutoNum type="arabicPeriod" startAt="7"/>
            </a:pPr>
            <a:endParaRPr lang="en-US" b="1" dirty="0">
              <a:latin typeface="Palatino Linotype" panose="02040502050505030304" pitchFamily="18" charset="0"/>
            </a:endParaRPr>
          </a:p>
          <a:p>
            <a:pPr marL="342900" indent="-342900">
              <a:buFont typeface="+mj-lt"/>
              <a:buAutoNum type="arabicPeriod" startAt="7"/>
            </a:pPr>
            <a:r>
              <a:rPr lang="en-US" b="1" dirty="0">
                <a:latin typeface="Palatino Linotype" panose="02040502050505030304" pitchFamily="18" charset="0"/>
              </a:rPr>
              <a:t>The increased oxidizing potential and high salinity of ore-forming fluids. </a:t>
            </a:r>
            <a:endParaRPr lang="en-US" b="1" dirty="0" smtClean="0">
              <a:latin typeface="Palatino Linotype" panose="02040502050505030304" pitchFamily="18" charset="0"/>
            </a:endParaRPr>
          </a:p>
          <a:p>
            <a:pPr marL="342900" indent="-342900">
              <a:buFont typeface="+mj-lt"/>
              <a:buAutoNum type="arabicPeriod" startAt="7"/>
            </a:pPr>
            <a:endParaRPr lang="en-US" b="1" dirty="0">
              <a:latin typeface="Palatino Linotype" panose="02040502050505030304" pitchFamily="18" charset="0"/>
            </a:endParaRPr>
          </a:p>
          <a:p>
            <a:pPr marL="342900" indent="-342900">
              <a:buFont typeface="+mj-lt"/>
              <a:buAutoNum type="arabicPeriod" startAt="7"/>
            </a:pPr>
            <a:r>
              <a:rPr lang="en-US" b="1" dirty="0">
                <a:latin typeface="Palatino Linotype" panose="02040502050505030304" pitchFamily="18" charset="0"/>
              </a:rPr>
              <a:t>Steady composition of the main ore minerals (pyrite, magnetite, chalcopyrite, in a number of fields - </a:t>
            </a:r>
            <a:r>
              <a:rPr lang="en-US" b="1" dirty="0" err="1">
                <a:latin typeface="Palatino Linotype" panose="02040502050505030304" pitchFamily="18" charset="0"/>
              </a:rPr>
              <a:t>bornite</a:t>
            </a:r>
            <a:r>
              <a:rPr lang="en-US" b="1" dirty="0">
                <a:latin typeface="Palatino Linotype" panose="02040502050505030304" pitchFamily="18" charset="0"/>
              </a:rPr>
              <a:t>, </a:t>
            </a:r>
            <a:r>
              <a:rPr lang="en-US" b="1" dirty="0" err="1">
                <a:latin typeface="Palatino Linotype" panose="02040502050505030304" pitchFamily="18" charset="0"/>
              </a:rPr>
              <a:t>molybdenite</a:t>
            </a:r>
            <a:r>
              <a:rPr lang="en-US" b="1" dirty="0">
                <a:latin typeface="Palatino Linotype" panose="02040502050505030304" pitchFamily="18" charset="0"/>
              </a:rPr>
              <a:t>, </a:t>
            </a:r>
            <a:r>
              <a:rPr lang="en-US" b="1" dirty="0" err="1">
                <a:latin typeface="Palatino Linotype" panose="02040502050505030304" pitchFamily="18" charset="0"/>
              </a:rPr>
              <a:t>enargite</a:t>
            </a:r>
            <a:r>
              <a:rPr lang="en-US" b="1" dirty="0">
                <a:latin typeface="Palatino Linotype" panose="02040502050505030304" pitchFamily="18" charset="0"/>
              </a:rPr>
              <a:t>, </a:t>
            </a:r>
            <a:r>
              <a:rPr lang="en-US" b="1" dirty="0" err="1">
                <a:latin typeface="Palatino Linotype" panose="02040502050505030304" pitchFamily="18" charset="0"/>
              </a:rPr>
              <a:t>chalcosine</a:t>
            </a:r>
            <a:r>
              <a:rPr lang="en-US" b="1" dirty="0">
                <a:latin typeface="Palatino Linotype" panose="02040502050505030304" pitchFamily="18" charset="0"/>
              </a:rPr>
              <a:t>) and accompanying them nonmetallic (quartz, sericite, potassium feldspar, biotite, minerals of group of a kaolin, etc.). </a:t>
            </a:r>
            <a:endParaRPr lang="en-US" b="1" dirty="0" smtClean="0">
              <a:latin typeface="Palatino Linotype" panose="02040502050505030304" pitchFamily="18" charset="0"/>
            </a:endParaRPr>
          </a:p>
          <a:p>
            <a:pPr marL="342900" indent="-342900">
              <a:buFont typeface="+mj-lt"/>
              <a:buAutoNum type="arabicPeriod" startAt="7"/>
            </a:pPr>
            <a:endParaRPr lang="en-US" b="1" dirty="0">
              <a:latin typeface="Palatino Linotype" panose="02040502050505030304" pitchFamily="18" charset="0"/>
            </a:endParaRPr>
          </a:p>
          <a:p>
            <a:pPr marL="342900" indent="-342900">
              <a:buFont typeface="+mj-lt"/>
              <a:buAutoNum type="arabicPeriod" startAt="7"/>
            </a:pPr>
            <a:r>
              <a:rPr lang="en-US" b="1" dirty="0">
                <a:latin typeface="Palatino Linotype" panose="02040502050505030304" pitchFamily="18" charset="0"/>
              </a:rPr>
              <a:t>The sustained geochemical </a:t>
            </a:r>
            <a:r>
              <a:rPr lang="en-US" b="1" dirty="0" err="1">
                <a:latin typeface="Palatino Linotype" panose="02040502050505030304" pitchFamily="18" charset="0"/>
              </a:rPr>
              <a:t>zonality</a:t>
            </a:r>
            <a:r>
              <a:rPr lang="en-US" b="1" dirty="0">
                <a:latin typeface="Palatino Linotype" panose="02040502050505030304" pitchFamily="18" charset="0"/>
              </a:rPr>
              <a:t> of mineralization of Mo (Cu) - Cu(Mo) - Cu(Au) - Zn, </a:t>
            </a:r>
            <a:r>
              <a:rPr lang="en-US" b="1" dirty="0" err="1">
                <a:latin typeface="Palatino Linotype" panose="02040502050505030304" pitchFamily="18" charset="0"/>
              </a:rPr>
              <a:t>Pb</a:t>
            </a:r>
            <a:r>
              <a:rPr lang="en-US" b="1" dirty="0">
                <a:latin typeface="Palatino Linotype" panose="02040502050505030304" pitchFamily="18" charset="0"/>
              </a:rPr>
              <a:t> - (Au, Ag). </a:t>
            </a:r>
            <a:endParaRPr lang="en-US" b="1" dirty="0" smtClean="0">
              <a:latin typeface="Palatino Linotype" panose="02040502050505030304" pitchFamily="18" charset="0"/>
            </a:endParaRPr>
          </a:p>
          <a:p>
            <a:pPr marL="342900" indent="-342900">
              <a:buFont typeface="+mj-lt"/>
              <a:buAutoNum type="arabicPeriod" startAt="7"/>
            </a:pPr>
            <a:endParaRPr lang="en-US" b="1" dirty="0">
              <a:latin typeface="Palatino Linotype" panose="02040502050505030304" pitchFamily="18" charset="0"/>
            </a:endParaRPr>
          </a:p>
          <a:p>
            <a:pPr marL="342900" indent="-342900">
              <a:buFont typeface="+mj-lt"/>
              <a:buAutoNum type="arabicPeriod" startAt="7"/>
            </a:pPr>
            <a:r>
              <a:rPr lang="en-US" b="1" dirty="0">
                <a:latin typeface="Palatino Linotype" panose="02040502050505030304" pitchFamily="18" charset="0"/>
              </a:rPr>
              <a:t>Emergence of rich ores (Cu = up to 1-1,5%), in connection with processes of oxidation with formation of the zones of secondary </a:t>
            </a:r>
            <a:r>
              <a:rPr lang="en-US" b="1" dirty="0" err="1">
                <a:latin typeface="Palatino Linotype" panose="02040502050505030304" pitchFamily="18" charset="0"/>
              </a:rPr>
              <a:t>sulphidic</a:t>
            </a:r>
            <a:r>
              <a:rPr lang="en-US" b="1" dirty="0">
                <a:latin typeface="Palatino Linotype" panose="02040502050505030304" pitchFamily="18" charset="0"/>
              </a:rPr>
              <a:t> enrichment blocking poorer primary ores (Cu = 0,2-0,8%). Content of molybdenum in Mo-and Cu-Mo-porphyritic fields can be from 0,07% to 0,3%. In Au-and Cu-Au-porphyritic fields, the content of gold is from 0,2 to 2 g/t.</a:t>
            </a:r>
            <a:endParaRPr lang="ru-RU" b="1" dirty="0">
              <a:latin typeface="Palatino Linotype" panose="02040502050505030304" pitchFamily="18" charset="0"/>
            </a:endParaRPr>
          </a:p>
        </p:txBody>
      </p:sp>
    </p:spTree>
    <p:extLst>
      <p:ext uri="{BB962C8B-B14F-4D97-AF65-F5344CB8AC3E}">
        <p14:creationId xmlns:p14="http://schemas.microsoft.com/office/powerpoint/2010/main" val="27425651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135</TotalTime>
  <Words>1285</Words>
  <Application>Microsoft Office PowerPoint</Application>
  <PresentationFormat>Экран (4:3)</PresentationFormat>
  <Paragraphs>77</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Century Gothic</vt:lpstr>
      <vt:lpstr>Palatino Linotype</vt:lpstr>
      <vt:lpstr>Times New Roman</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dc:creator>
  <cp:lastModifiedBy>Администратор</cp:lastModifiedBy>
  <cp:revision>15</cp:revision>
  <dcterms:created xsi:type="dcterms:W3CDTF">2017-11-08T13:39:13Z</dcterms:created>
  <dcterms:modified xsi:type="dcterms:W3CDTF">2017-11-08T15:55:09Z</dcterms:modified>
</cp:coreProperties>
</file>